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257" r:id="rId4"/>
    <p:sldId id="284" r:id="rId5"/>
    <p:sldId id="335" r:id="rId6"/>
    <p:sldId id="336" r:id="rId7"/>
    <p:sldId id="337" r:id="rId8"/>
    <p:sldId id="311" r:id="rId9"/>
    <p:sldId id="338" r:id="rId10"/>
    <p:sldId id="339" r:id="rId11"/>
    <p:sldId id="361" r:id="rId12"/>
    <p:sldId id="296" r:id="rId13"/>
    <p:sldId id="313" r:id="rId14"/>
    <p:sldId id="340" r:id="rId15"/>
    <p:sldId id="314" r:id="rId16"/>
    <p:sldId id="297" r:id="rId17"/>
    <p:sldId id="298" r:id="rId18"/>
    <p:sldId id="315" r:id="rId19"/>
    <p:sldId id="316" r:id="rId20"/>
    <p:sldId id="299" r:id="rId21"/>
    <p:sldId id="341" r:id="rId22"/>
    <p:sldId id="300" r:id="rId23"/>
    <p:sldId id="342" r:id="rId24"/>
    <p:sldId id="343" r:id="rId25"/>
    <p:sldId id="344" r:id="rId26"/>
    <p:sldId id="333" r:id="rId27"/>
    <p:sldId id="345" r:id="rId28"/>
    <p:sldId id="334" r:id="rId29"/>
    <p:sldId id="346" r:id="rId30"/>
    <p:sldId id="347" r:id="rId31"/>
    <p:sldId id="348" r:id="rId32"/>
    <p:sldId id="349" r:id="rId33"/>
    <p:sldId id="317" r:id="rId34"/>
    <p:sldId id="286" r:id="rId35"/>
    <p:sldId id="318" r:id="rId36"/>
    <p:sldId id="302" r:id="rId37"/>
    <p:sldId id="320" r:id="rId38"/>
    <p:sldId id="350" r:id="rId39"/>
    <p:sldId id="351" r:id="rId40"/>
    <p:sldId id="325" r:id="rId41"/>
    <p:sldId id="352" r:id="rId42"/>
    <p:sldId id="308" r:id="rId43"/>
    <p:sldId id="327" r:id="rId44"/>
    <p:sldId id="288" r:id="rId45"/>
    <p:sldId id="353" r:id="rId46"/>
    <p:sldId id="354" r:id="rId47"/>
    <p:sldId id="355" r:id="rId48"/>
    <p:sldId id="356" r:id="rId49"/>
    <p:sldId id="357" r:id="rId50"/>
    <p:sldId id="358" r:id="rId51"/>
    <p:sldId id="359" r:id="rId52"/>
    <p:sldId id="360" r:id="rId53"/>
    <p:sldId id="292" r:id="rId54"/>
    <p:sldId id="293" r:id="rId55"/>
    <p:sldId id="310" r:id="rId56"/>
    <p:sldId id="29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1E28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24" autoAdjust="0"/>
    <p:restoredTop sz="90586"/>
  </p:normalViewPr>
  <p:slideViewPr>
    <p:cSldViewPr snapToGrid="0">
      <p:cViewPr varScale="1">
        <p:scale>
          <a:sx n="63" d="100"/>
          <a:sy n="63"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319F-F7A1-5567-1634-2B8CB0007F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7DEC4D-8E65-180E-8546-FD75515FB0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A2F19C-9CC6-037C-120B-3E4362764340}"/>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1918DF6D-1953-C1F4-58BB-2B98776E19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1818FE-BEA7-C55F-4604-1148DFFC9ABE}"/>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221923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A0E6-3C75-CC70-8D1C-7D02F5978C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29815C-3226-9FEC-4C11-A56FEBCE52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6F5676-D200-5276-0A62-96A91FA01A10}"/>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62CBA616-FA9F-0344-1529-A1BCD30BA6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3B156B-3C56-B33B-67D1-2D6D5F8E45AF}"/>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78573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109CE6-0240-0057-AA5A-76CBD0B877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B326EE-F5E1-067D-D688-C02A6A08F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549D20-89E9-4C68-B122-A918A8E80DA5}"/>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23231C3A-A230-4A91-686D-A0FCACCDB7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66A0F4-FE85-0E2C-25EF-C6A2C54C91E0}"/>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141688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6BB1-E702-C232-ADB2-7DE5CBBD2B75}"/>
              </a:ext>
            </a:extLst>
          </p:cNvPr>
          <p:cNvSpPr>
            <a:spLocks noGrp="1"/>
          </p:cNvSpPr>
          <p:nvPr>
            <p:ph type="title"/>
          </p:nvPr>
        </p:nvSpPr>
        <p:spPr>
          <a:xfrm>
            <a:off x="386940" y="1736726"/>
            <a:ext cx="8223660" cy="2852737"/>
          </a:xfrm>
        </p:spPr>
        <p:txBody>
          <a:bodyPr anchor="b"/>
          <a:lstStyle>
            <a:lvl1pPr>
              <a:defRPr sz="6000"/>
            </a:lvl1pPr>
          </a:lstStyle>
          <a:p>
            <a:r>
              <a:rPr lang="en-US"/>
              <a:t>Click to edit Master title style</a:t>
            </a:r>
            <a:endParaRPr lang="en-IN"/>
          </a:p>
        </p:txBody>
      </p:sp>
    </p:spTree>
    <p:extLst>
      <p:ext uri="{BB962C8B-B14F-4D97-AF65-F5344CB8AC3E}">
        <p14:creationId xmlns:p14="http://schemas.microsoft.com/office/powerpoint/2010/main" val="342064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83FD-53A8-3368-C8C6-125AE1AEB6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0C484C-6B51-F8B5-900D-4F8D52361E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F2CAE-FBA2-7A9B-7530-C655B0D1D430}"/>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CA8F323A-F710-BF77-88A4-30025D6D4E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5F248-FBD9-FA79-36EB-02DB0495D458}"/>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193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6BB1-E702-C232-ADB2-7DE5CBBD2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5E83F6-58BD-E2EC-5DCC-DB803763EC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0E6BD8-60FD-B2AE-761A-F4FF7F7F4718}"/>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C03355F7-2912-FBA7-7954-3DF121DDFA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2B763-94A6-8C59-08BF-29976084AB9D}"/>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193833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7996-E0AB-9E3F-A32A-D63D9CD1A0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390B1A-FFB3-A46A-891E-02A93E5F33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3C1851E-3A6A-8E8B-CB04-A988D48FD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ACF36E-BDF3-6A16-52CE-1B5120B07319}"/>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6" name="Footer Placeholder 5">
            <a:extLst>
              <a:ext uri="{FF2B5EF4-FFF2-40B4-BE49-F238E27FC236}">
                <a16:creationId xmlns:a16="http://schemas.microsoft.com/office/drawing/2014/main" id="{A85FEBA0-7811-BB55-0845-8A377C9DE3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CACE22-A5F8-808C-CB68-BF93D6B86FF6}"/>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354487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C29D-92D2-AC02-69A5-9481674661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3AED8D-A5B8-8EEA-86BB-1D3E6CB18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226FF7-66A2-5CAE-DB2B-55A506CFC7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A2FBB5-DAF4-CA16-376E-BBE35BF59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4D397-085C-A6AA-9C96-A4F2FFD4F1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25C7BE-A385-ECCD-4A9B-A6D45C08A69B}"/>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8" name="Footer Placeholder 7">
            <a:extLst>
              <a:ext uri="{FF2B5EF4-FFF2-40B4-BE49-F238E27FC236}">
                <a16:creationId xmlns:a16="http://schemas.microsoft.com/office/drawing/2014/main" id="{F5E7F06A-8B08-6E7A-C28A-9FB6C6DCBF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D8636C-5AB1-E382-1521-9962F4EFF495}"/>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3100873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2C55-1302-3C9B-91A1-BE436E3C79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397A92-3D35-AD36-62A1-D599EB8BA60C}"/>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4" name="Footer Placeholder 3">
            <a:extLst>
              <a:ext uri="{FF2B5EF4-FFF2-40B4-BE49-F238E27FC236}">
                <a16:creationId xmlns:a16="http://schemas.microsoft.com/office/drawing/2014/main" id="{D7A3E430-9187-D572-EE43-9661FB98CC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64987D-07C8-A1A2-4487-82A4F1577444}"/>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2819990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A57E7D-BE1C-BF66-EFCE-3DD5E6CA9B31}"/>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3" name="Footer Placeholder 2">
            <a:extLst>
              <a:ext uri="{FF2B5EF4-FFF2-40B4-BE49-F238E27FC236}">
                <a16:creationId xmlns:a16="http://schemas.microsoft.com/office/drawing/2014/main" id="{34D43E9B-4B7A-9EC2-7404-5D57BFB488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D7C5C5-0966-1D7D-A6C8-DF7B57B4A0EF}"/>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1408893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99E5-BA00-221E-5590-C6CC969C9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6CF489-8A9C-ACBB-7D79-9FFF1F94CC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37006B-62CD-D71E-5932-2F9AF5716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D3EDF-328A-6994-415A-5095BC07B127}"/>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6" name="Footer Placeholder 5">
            <a:extLst>
              <a:ext uri="{FF2B5EF4-FFF2-40B4-BE49-F238E27FC236}">
                <a16:creationId xmlns:a16="http://schemas.microsoft.com/office/drawing/2014/main" id="{1681C544-9C9E-F39C-5176-6EDEFEF123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E016A7-CDE7-95CC-DA26-EA06FCA58C34}"/>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3670890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C4B0-045E-AC26-1127-3BDAD4170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5BC7F2-BDD0-D7E9-CC18-D2B5F9A109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EBDAE7-E8C5-DF25-4373-8FE902E37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81EFB5-0F6D-1A51-BBAB-D3F624AEFEE7}"/>
              </a:ext>
            </a:extLst>
          </p:cNvPr>
          <p:cNvSpPr>
            <a:spLocks noGrp="1"/>
          </p:cNvSpPr>
          <p:nvPr>
            <p:ph type="dt" sz="half" idx="10"/>
          </p:nvPr>
        </p:nvSpPr>
        <p:spPr/>
        <p:txBody>
          <a:bodyPr/>
          <a:lstStyle/>
          <a:p>
            <a:fld id="{AB54F27A-9D32-4E73-9528-4712AE04AACE}" type="datetimeFigureOut">
              <a:rPr lang="en-IN" smtClean="0"/>
              <a:t>26-05-2025</a:t>
            </a:fld>
            <a:endParaRPr lang="en-IN"/>
          </a:p>
        </p:txBody>
      </p:sp>
      <p:sp>
        <p:nvSpPr>
          <p:cNvPr id="6" name="Footer Placeholder 5">
            <a:extLst>
              <a:ext uri="{FF2B5EF4-FFF2-40B4-BE49-F238E27FC236}">
                <a16:creationId xmlns:a16="http://schemas.microsoft.com/office/drawing/2014/main" id="{406FCE91-85B1-13DF-F452-ABE58A531D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2C9B70-473F-A3DA-3CE2-3763E8117824}"/>
              </a:ext>
            </a:extLst>
          </p:cNvPr>
          <p:cNvSpPr>
            <a:spLocks noGrp="1"/>
          </p:cNvSpPr>
          <p:nvPr>
            <p:ph type="sldNum" sz="quarter" idx="12"/>
          </p:nvPr>
        </p:nvSpPr>
        <p:spPr/>
        <p:txBody>
          <a:bodyPr/>
          <a:lstStyle/>
          <a:p>
            <a:fld id="{7C5D8955-471F-47FB-B5D5-805E3F57F745}" type="slidenum">
              <a:rPr lang="en-IN" smtClean="0"/>
              <a:t>‹#›</a:t>
            </a:fld>
            <a:endParaRPr lang="en-IN"/>
          </a:p>
        </p:txBody>
      </p:sp>
    </p:spTree>
    <p:extLst>
      <p:ext uri="{BB962C8B-B14F-4D97-AF65-F5344CB8AC3E}">
        <p14:creationId xmlns:p14="http://schemas.microsoft.com/office/powerpoint/2010/main" val="254159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2B834-E71B-AFE1-A2D2-1C43C622B9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61B219-6C8D-6472-827C-E11730B2C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2038A-FDDB-9707-5DE7-71DB0AFB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54F27A-9D32-4E73-9528-4712AE04AACE}" type="datetimeFigureOut">
              <a:rPr lang="en-IN" smtClean="0"/>
              <a:t>26-05-2025</a:t>
            </a:fld>
            <a:endParaRPr lang="en-IN"/>
          </a:p>
        </p:txBody>
      </p:sp>
      <p:sp>
        <p:nvSpPr>
          <p:cNvPr id="5" name="Footer Placeholder 4">
            <a:extLst>
              <a:ext uri="{FF2B5EF4-FFF2-40B4-BE49-F238E27FC236}">
                <a16:creationId xmlns:a16="http://schemas.microsoft.com/office/drawing/2014/main" id="{23B2475B-7F32-5C51-31D5-F82263D62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AFB452A-6EB8-5156-BF4A-8C97587E2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5D8955-471F-47FB-B5D5-805E3F57F745}" type="slidenum">
              <a:rPr lang="en-IN" smtClean="0"/>
              <a:t>‹#›</a:t>
            </a:fld>
            <a:endParaRPr lang="en-IN"/>
          </a:p>
        </p:txBody>
      </p:sp>
    </p:spTree>
    <p:extLst>
      <p:ext uri="{BB962C8B-B14F-4D97-AF65-F5344CB8AC3E}">
        <p14:creationId xmlns:p14="http://schemas.microsoft.com/office/powerpoint/2010/main" val="269056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79313A-045B-B69D-AD06-45F92142861E}"/>
              </a:ext>
            </a:extLst>
          </p:cNvPr>
          <p:cNvSpPr>
            <a:spLocks noGrp="1"/>
          </p:cNvSpPr>
          <p:nvPr>
            <p:ph type="subTitle" idx="1"/>
          </p:nvPr>
        </p:nvSpPr>
        <p:spPr>
          <a:xfrm>
            <a:off x="165473" y="5303529"/>
            <a:ext cx="4217342" cy="1478209"/>
          </a:xfrm>
        </p:spPr>
        <p:txBody>
          <a:bodyPr>
            <a:normAutofit/>
          </a:bodyPr>
          <a:lstStyle/>
          <a:p>
            <a:pPr algn="l"/>
            <a:r>
              <a:rPr lang="en-IN" sz="1600" b="1" dirty="0"/>
              <a:t>Presented by:</a:t>
            </a:r>
            <a:r>
              <a:rPr lang="en-IN" sz="1600" dirty="0"/>
              <a:t> Hemanth M</a:t>
            </a:r>
            <a:br>
              <a:rPr lang="en-IN" sz="1600" dirty="0"/>
            </a:br>
            <a:r>
              <a:rPr lang="en-IN" sz="1600" b="1" dirty="0"/>
              <a:t>Reg. No.:</a:t>
            </a:r>
            <a:r>
              <a:rPr lang="en-IN" sz="1600" dirty="0"/>
              <a:t> 3SU22BC003</a:t>
            </a:r>
            <a:br>
              <a:rPr lang="en-IN" sz="1600" dirty="0"/>
            </a:br>
            <a:r>
              <a:rPr lang="en-IN" sz="1600" b="1" dirty="0"/>
              <a:t>Course:</a:t>
            </a:r>
            <a:r>
              <a:rPr lang="en-IN" sz="1600" dirty="0"/>
              <a:t> BCA VI Semester</a:t>
            </a:r>
            <a:br>
              <a:rPr lang="en-IN" sz="1600" dirty="0"/>
            </a:br>
            <a:r>
              <a:rPr lang="en-IN" sz="1600" b="1" dirty="0"/>
              <a:t>University:</a:t>
            </a:r>
            <a:r>
              <a:rPr lang="en-IN" sz="1600" dirty="0"/>
              <a:t> Srinivas University</a:t>
            </a:r>
            <a:br>
              <a:rPr lang="en-IN" sz="1600" dirty="0"/>
            </a:br>
            <a:r>
              <a:rPr lang="en-IN" sz="1600" b="1" dirty="0"/>
              <a:t>Internal Guide:</a:t>
            </a:r>
            <a:r>
              <a:rPr lang="en-IN" sz="1600" dirty="0"/>
              <a:t> </a:t>
            </a:r>
            <a:r>
              <a:rPr lang="en-IN" sz="1600" dirty="0">
                <a:solidFill>
                  <a:srgbClr val="000000"/>
                </a:solidFill>
              </a:rPr>
              <a:t>Dr Manjula C M Prasad </a:t>
            </a:r>
            <a:br>
              <a:rPr lang="en-IN" sz="1600" dirty="0"/>
            </a:br>
            <a:r>
              <a:rPr lang="en-IN" sz="1600" b="1" dirty="0"/>
              <a:t>Designation: </a:t>
            </a:r>
            <a:r>
              <a:rPr lang="en-IN" sz="1600" b="0" i="0" u="none" strike="noStrike" baseline="0" dirty="0">
                <a:solidFill>
                  <a:srgbClr val="000000"/>
                </a:solidFill>
              </a:rPr>
              <a:t>Professor and Head Academics </a:t>
            </a:r>
            <a:endParaRPr lang="en-US" sz="1600" b="1" dirty="0">
              <a:latin typeface="Arial Narrow" panose="020B0606020202030204" pitchFamily="34" charset="0"/>
            </a:endParaRPr>
          </a:p>
        </p:txBody>
      </p:sp>
      <p:pic>
        <p:nvPicPr>
          <p:cNvPr id="11" name="Picture 10" descr="A satellite above the earth&#10;&#10;Description automatically generated">
            <a:extLst>
              <a:ext uri="{FF2B5EF4-FFF2-40B4-BE49-F238E27FC236}">
                <a16:creationId xmlns:a16="http://schemas.microsoft.com/office/drawing/2014/main" id="{B3E07AF3-414B-B9CA-B946-B0ABE25F42FA}"/>
              </a:ext>
            </a:extLst>
          </p:cNvPr>
          <p:cNvPicPr>
            <a:picLocks noChangeAspect="1"/>
          </p:cNvPicPr>
          <p:nvPr/>
        </p:nvPicPr>
        <p:blipFill>
          <a:blip r:embed="rId2">
            <a:extLst>
              <a:ext uri="{28A0092B-C50C-407E-A947-70E740481C1C}">
                <a14:useLocalDpi xmlns:a14="http://schemas.microsoft.com/office/drawing/2010/main" val="0"/>
              </a:ext>
            </a:extLst>
          </a:blip>
          <a:srcRect b="50000"/>
          <a:stretch/>
        </p:blipFill>
        <p:spPr>
          <a:xfrm>
            <a:off x="0" y="0"/>
            <a:ext cx="12192000" cy="4057403"/>
          </a:xfrm>
          <a:prstGeom prst="rect">
            <a:avLst/>
          </a:prstGeom>
        </p:spPr>
      </p:pic>
      <p:pic>
        <p:nvPicPr>
          <p:cNvPr id="5" name="Picture 4" descr="A blue sign with white text&#10;&#10;Description automatically generated">
            <a:extLst>
              <a:ext uri="{FF2B5EF4-FFF2-40B4-BE49-F238E27FC236}">
                <a16:creationId xmlns:a16="http://schemas.microsoft.com/office/drawing/2014/main" id="{ABFA8815-5418-4C68-D801-D7D9DBA1C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3" y="304953"/>
            <a:ext cx="2291977" cy="941174"/>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A9D13460-273A-1264-EA9B-15E7A3F5C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6" name="PlaceHolder 1">
            <a:extLst>
              <a:ext uri="{FF2B5EF4-FFF2-40B4-BE49-F238E27FC236}">
                <a16:creationId xmlns:a16="http://schemas.microsoft.com/office/drawing/2014/main" id="{ED3C628C-D388-A6EB-489F-2276F4FE1169}"/>
              </a:ext>
            </a:extLst>
          </p:cNvPr>
          <p:cNvSpPr txBox="1">
            <a:spLocks/>
          </p:cNvSpPr>
          <p:nvPr/>
        </p:nvSpPr>
        <p:spPr>
          <a:xfrm>
            <a:off x="1295398" y="3872011"/>
            <a:ext cx="9601204" cy="1296000"/>
          </a:xfrm>
          <a:prstGeom prst="rect">
            <a:avLst/>
          </a:prstGeom>
          <a:noFill/>
          <a:ln w="0">
            <a:noFill/>
          </a:ln>
        </p:spPr>
        <p:txBody>
          <a:bodyPr vert="horz" lIns="0" tIns="0" rIns="0" bIns="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b="1" spc="-1">
                <a:latin typeface="Arial"/>
              </a:rPr>
              <a:t>Ground Control Station for Cansat</a:t>
            </a:r>
            <a:endParaRPr lang="en-IN" sz="4400" b="1" spc="-1" dirty="0">
              <a:latin typeface="Arial"/>
            </a:endParaRPr>
          </a:p>
        </p:txBody>
      </p:sp>
      <p:sp>
        <p:nvSpPr>
          <p:cNvPr id="9" name="TextBox 8">
            <a:extLst>
              <a:ext uri="{FF2B5EF4-FFF2-40B4-BE49-F238E27FC236}">
                <a16:creationId xmlns:a16="http://schemas.microsoft.com/office/drawing/2014/main" id="{362AD501-5955-7338-C32D-709B3D20C67B}"/>
              </a:ext>
            </a:extLst>
          </p:cNvPr>
          <p:cNvSpPr txBox="1"/>
          <p:nvPr/>
        </p:nvSpPr>
        <p:spPr>
          <a:xfrm>
            <a:off x="9169658" y="5821513"/>
            <a:ext cx="3022342" cy="861774"/>
          </a:xfrm>
          <a:prstGeom prst="rect">
            <a:avLst/>
          </a:prstGeom>
          <a:noFill/>
        </p:spPr>
        <p:txBody>
          <a:bodyPr wrap="square" rtlCol="0">
            <a:spAutoFit/>
          </a:bodyPr>
          <a:lstStyle/>
          <a:p>
            <a:r>
              <a:rPr lang="en-IN" sz="1600" b="1" dirty="0"/>
              <a:t>External Guide: </a:t>
            </a:r>
            <a:r>
              <a:rPr lang="en-IN" sz="1600" dirty="0"/>
              <a:t>Ashwin Reddy</a:t>
            </a:r>
          </a:p>
          <a:p>
            <a:r>
              <a:rPr lang="en-IN" sz="1600" b="1" dirty="0"/>
              <a:t>Designation:</a:t>
            </a:r>
            <a:r>
              <a:rPr lang="en-IN" sz="1600" dirty="0"/>
              <a:t> </a:t>
            </a:r>
            <a:r>
              <a:rPr lang="en-IN" sz="1600" i="0" u="none" strike="noStrike" baseline="0" dirty="0">
                <a:solidFill>
                  <a:srgbClr val="000000"/>
                </a:solidFill>
                <a:latin typeface="Times New Roman" panose="02020603050405020304" pitchFamily="18" charset="0"/>
              </a:rPr>
              <a:t>Research Scientist</a:t>
            </a:r>
          </a:p>
          <a:p>
            <a:r>
              <a:rPr lang="en-IN" sz="1600" b="1" dirty="0">
                <a:solidFill>
                  <a:srgbClr val="000000"/>
                </a:solidFill>
                <a:latin typeface="Times New Roman" panose="02020603050405020304" pitchFamily="18" charset="0"/>
              </a:rPr>
              <a:t>Company:</a:t>
            </a:r>
            <a:r>
              <a:rPr lang="en-IN" sz="1600" dirty="0">
                <a:solidFill>
                  <a:srgbClr val="000000"/>
                </a:solidFill>
                <a:latin typeface="Times New Roman" panose="02020603050405020304" pitchFamily="18" charset="0"/>
              </a:rPr>
              <a:t> ITCA</a:t>
            </a:r>
            <a:r>
              <a:rPr lang="en-IN" sz="1600" i="0" u="none" strike="noStrike" baseline="0" dirty="0">
                <a:solidFill>
                  <a:srgbClr val="000000"/>
                </a:solidFill>
                <a:latin typeface="Times New Roman" panose="02020603050405020304" pitchFamily="18" charset="0"/>
              </a:rPr>
              <a:t> </a:t>
            </a:r>
            <a:endParaRPr lang="en-IN" sz="1600" dirty="0"/>
          </a:p>
        </p:txBody>
      </p:sp>
    </p:spTree>
    <p:extLst>
      <p:ext uri="{BB962C8B-B14F-4D97-AF65-F5344CB8AC3E}">
        <p14:creationId xmlns:p14="http://schemas.microsoft.com/office/powerpoint/2010/main" val="186171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391A8-9C3B-1CA6-E157-DC740519E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983A8-B997-EA2F-6905-F042B55E8E21}"/>
              </a:ext>
            </a:extLst>
          </p:cNvPr>
          <p:cNvSpPr>
            <a:spLocks noGrp="1"/>
          </p:cNvSpPr>
          <p:nvPr>
            <p:ph type="title"/>
          </p:nvPr>
        </p:nvSpPr>
        <p:spPr>
          <a:xfrm>
            <a:off x="656860" y="580983"/>
            <a:ext cx="7871997" cy="1325563"/>
          </a:xfrm>
        </p:spPr>
        <p:txBody>
          <a:bodyPr>
            <a:normAutofit/>
          </a:bodyPr>
          <a:lstStyle/>
          <a:p>
            <a:r>
              <a:rPr lang="en-US" altLang="en-US" sz="4400" b="1" dirty="0">
                <a:cs typeface="Times New Roman" panose="02020603050405020304" pitchFamily="18" charset="0"/>
              </a:rPr>
              <a:t>Problem</a:t>
            </a:r>
            <a:r>
              <a:rPr lang="en-US" altLang="en-US" b="1" dirty="0">
                <a:cs typeface="Times New Roman" panose="02020603050405020304" pitchFamily="18" charset="0"/>
              </a:rPr>
              <a:t> </a:t>
            </a:r>
            <a:r>
              <a:rPr lang="en-US" altLang="en-US" sz="4400" b="1" dirty="0">
                <a:cs typeface="Times New Roman" panose="02020603050405020304" pitchFamily="18" charset="0"/>
              </a:rPr>
              <a:t>definition: Challenge</a:t>
            </a:r>
            <a:endParaRPr lang="en-IN" sz="8800" dirty="0"/>
          </a:p>
        </p:txBody>
      </p:sp>
      <p:pic>
        <p:nvPicPr>
          <p:cNvPr id="5" name="Picture 4" descr="A close-up of text&#10;&#10;AI-generated content may be incorrect.">
            <a:extLst>
              <a:ext uri="{FF2B5EF4-FFF2-40B4-BE49-F238E27FC236}">
                <a16:creationId xmlns:a16="http://schemas.microsoft.com/office/drawing/2014/main" id="{52406F48-B62B-EACA-D8ED-2BAA8F310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906A7A40-4022-DC0A-B0CE-CAEBB592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48E8E874-7A26-F155-3CB4-391626C097B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99ADAD3C-7133-4645-A9B1-B0881E0069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724E3C78-4829-8D13-3A56-C576820B0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12" name="Picture 2" descr="Srinivas University | Top BSC, B.com, MBA, PGDM Colleges in Bangalore ...">
            <a:extLst>
              <a:ext uri="{FF2B5EF4-FFF2-40B4-BE49-F238E27FC236}">
                <a16:creationId xmlns:a16="http://schemas.microsoft.com/office/drawing/2014/main" id="{C3A26DA2-BBBD-2CE4-8D6C-890732383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9AAB42E9-A9F5-5F56-390C-F91549999D6B}"/>
              </a:ext>
            </a:extLst>
          </p:cNvPr>
          <p:cNvSpPr>
            <a:spLocks noChangeArrowheads="1"/>
          </p:cNvSpPr>
          <p:nvPr/>
        </p:nvSpPr>
        <p:spPr bwMode="auto">
          <a:xfrm>
            <a:off x="1078211" y="2180839"/>
            <a:ext cx="986601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Manual data collection and analysis is slow and inefficient</a:t>
            </a:r>
          </a:p>
          <a:p>
            <a:pPr marR="0" lvl="0" algn="l" defTabSz="914400" rtl="0" eaLnBrk="0" fontAlgn="base" latinLnBrk="0" hangingPunct="0">
              <a:lnSpc>
                <a:spcPct val="100000"/>
              </a:lnSpc>
              <a:buClrTx/>
              <a:buSzTx/>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Lack of a centralized system for real-time telemetry reception via a serial port</a:t>
            </a:r>
          </a:p>
          <a:p>
            <a:pPr marR="0" lvl="0" algn="l" defTabSz="914400" rtl="0" eaLnBrk="0" fontAlgn="base" latinLnBrk="0" hangingPunct="0">
              <a:lnSpc>
                <a:spcPct val="100000"/>
              </a:lnSpc>
              <a:buClrTx/>
              <a:buSzTx/>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Unreliable data logging, leading to potential mission-critical data loss</a:t>
            </a:r>
          </a:p>
          <a:p>
            <a:pPr marR="0" lvl="0" algn="l" defTabSz="914400" rtl="0" eaLnBrk="0" fontAlgn="base" latinLnBrk="0" hangingPunct="0">
              <a:lnSpc>
                <a:spcPct val="100000"/>
              </a:lnSpc>
              <a:buClrTx/>
              <a:buSzTx/>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No streamlined graphical interface for visualizing live telemetry data</a:t>
            </a:r>
          </a:p>
          <a:p>
            <a:pPr marL="285750" marR="0" lvl="0" indent="-285750" algn="l" defTabSz="914400" rtl="0" eaLnBrk="0" fontAlgn="base" latinLnBrk="0" hangingPunct="0">
              <a:lnSpc>
                <a:spcPct val="100000"/>
              </a:lnSpc>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80D550F-3D37-5082-FD07-A18C6A65A6A9}"/>
              </a:ext>
            </a:extLst>
          </p:cNvPr>
          <p:cNvSpPr txBox="1"/>
          <p:nvPr/>
        </p:nvSpPr>
        <p:spPr>
          <a:xfrm>
            <a:off x="11509896" y="-3068"/>
            <a:ext cx="548640" cy="707886"/>
          </a:xfrm>
          <a:prstGeom prst="rect">
            <a:avLst/>
          </a:prstGeom>
          <a:noFill/>
        </p:spPr>
        <p:txBody>
          <a:bodyPr wrap="square" rtlCol="0">
            <a:spAutoFit/>
          </a:bodyPr>
          <a:lstStyle/>
          <a:p>
            <a:r>
              <a:rPr lang="en-IN" sz="4000" b="1" dirty="0"/>
              <a:t>8</a:t>
            </a:r>
          </a:p>
        </p:txBody>
      </p:sp>
    </p:spTree>
    <p:extLst>
      <p:ext uri="{BB962C8B-B14F-4D97-AF65-F5344CB8AC3E}">
        <p14:creationId xmlns:p14="http://schemas.microsoft.com/office/powerpoint/2010/main" val="108126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AF9FD-1A88-F27B-47B4-947E9C17274E}"/>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8F76FBB4-1B0D-4012-5814-8261CCFEA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E67334D8-104B-943A-02B4-7E615D9A7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6532E7D-3D60-9E1F-A6B7-223647EAFE1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517882DE-A97C-8B76-787A-A07B04F80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5C5E452-7700-8BF4-E748-A0550A8507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2" descr="Srinivas University | Top BSC, B.com, MBA, PGDM Colleges in Bangalore ...">
            <a:extLst>
              <a:ext uri="{FF2B5EF4-FFF2-40B4-BE49-F238E27FC236}">
                <a16:creationId xmlns:a16="http://schemas.microsoft.com/office/drawing/2014/main" id="{991CD4D4-02B9-B7CC-A904-35DB47DA8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a16="http://schemas.microsoft.com/office/drawing/2014/main" id="{38A83004-3FE5-2008-9CEF-F5AEE166C3EA}"/>
              </a:ext>
            </a:extLst>
          </p:cNvPr>
          <p:cNvSpPr>
            <a:spLocks noGrp="1"/>
          </p:cNvSpPr>
          <p:nvPr>
            <p:ph type="title"/>
          </p:nvPr>
        </p:nvSpPr>
        <p:spPr>
          <a:xfrm>
            <a:off x="147947" y="1736726"/>
            <a:ext cx="8902534" cy="2852737"/>
          </a:xfrm>
        </p:spPr>
        <p:txBody>
          <a:bodyPr>
            <a:normAutofit/>
          </a:bodyPr>
          <a:lstStyle/>
          <a:p>
            <a:r>
              <a:rPr lang="en-IN" sz="4800" dirty="0">
                <a:latin typeface="Arial Rounded MT Bold" panose="020F0704030504030204" pitchFamily="34" charset="0"/>
              </a:rPr>
              <a:t>HARDWARE AND SOFTWARE REQUIREMENTS</a:t>
            </a:r>
          </a:p>
        </p:txBody>
      </p:sp>
    </p:spTree>
    <p:extLst>
      <p:ext uri="{BB962C8B-B14F-4D97-AF65-F5344CB8AC3E}">
        <p14:creationId xmlns:p14="http://schemas.microsoft.com/office/powerpoint/2010/main" val="315524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EDAC6-3D88-600C-8B58-5EF26F7D3519}"/>
              </a:ext>
            </a:extLst>
          </p:cNvPr>
          <p:cNvSpPr>
            <a:spLocks noGrp="1"/>
          </p:cNvSpPr>
          <p:nvPr>
            <p:ph idx="1"/>
          </p:nvPr>
        </p:nvSpPr>
        <p:spPr>
          <a:xfrm>
            <a:off x="1401708" y="2201281"/>
            <a:ext cx="10382508" cy="3801326"/>
          </a:xfrm>
        </p:spPr>
        <p:txBody>
          <a:bodyPr>
            <a:normAutofit/>
          </a:bodyPr>
          <a:lstStyle/>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Processor: Intel Core i5, 8th Gen or higher</a:t>
            </a:r>
            <a:endParaRPr lang="en-IN" sz="2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RAM: 8 GB (minimum), 16 GB recommended</a:t>
            </a:r>
            <a:endParaRPr lang="en-IN" sz="2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Storage: 25 GB SSD minimum</a:t>
            </a:r>
            <a:endParaRPr lang="en-IN" sz="2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Internet Bandwidth: Stable connection with &gt; 20 Mbps</a:t>
            </a:r>
            <a:endParaRPr lang="en-IN" sz="2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Operating System: Windows 10 or higher </a:t>
            </a:r>
            <a:r>
              <a:rPr lang="en-IN" sz="2400" dirty="0">
                <a:latin typeface="Times New Roman" panose="02020603050405020304" pitchFamily="18" charset="0"/>
                <a:cs typeface="Times New Roman" panose="02020603050405020304" pitchFamily="18" charset="0"/>
              </a:rPr>
              <a:t>.</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89B67CE5-A38D-6DDA-ED13-DAB9BE6908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itle 7">
            <a:extLst>
              <a:ext uri="{FF2B5EF4-FFF2-40B4-BE49-F238E27FC236}">
                <a16:creationId xmlns:a16="http://schemas.microsoft.com/office/drawing/2014/main" id="{9E44DAC4-DA4C-2E8E-1383-1B583FCA774F}"/>
              </a:ext>
            </a:extLst>
          </p:cNvPr>
          <p:cNvSpPr>
            <a:spLocks noGrp="1"/>
          </p:cNvSpPr>
          <p:nvPr>
            <p:ph type="title"/>
          </p:nvPr>
        </p:nvSpPr>
        <p:spPr>
          <a:xfrm>
            <a:off x="838200" y="636779"/>
            <a:ext cx="10515600" cy="1325563"/>
          </a:xfrm>
        </p:spPr>
        <p:txBody>
          <a:bodyPr/>
          <a:lstStyle/>
          <a:p>
            <a:r>
              <a:rPr lang="en-IN" b="1" dirty="0">
                <a:cs typeface="Times New Roman" panose="02020603050405020304" pitchFamily="18" charset="0"/>
              </a:rPr>
              <a:t>Hardware Requirements:</a:t>
            </a:r>
            <a:endParaRPr lang="en-US" b="1" dirty="0">
              <a:cs typeface="Times New Roman" panose="02020603050405020304" pitchFamily="18" charset="0"/>
            </a:endParaRPr>
          </a:p>
        </p:txBody>
      </p:sp>
      <p:pic>
        <p:nvPicPr>
          <p:cNvPr id="2" name="Picture 2" descr="Srinivas University | Top BSC, B.com, MBA, PGDM Colleges in Bangalore ...">
            <a:extLst>
              <a:ext uri="{FF2B5EF4-FFF2-40B4-BE49-F238E27FC236}">
                <a16:creationId xmlns:a16="http://schemas.microsoft.com/office/drawing/2014/main" id="{F1353154-5D3F-E9F1-E3E4-56A6C86A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AFA035-9D80-D28D-FE94-0C798E5EA19B}"/>
              </a:ext>
            </a:extLst>
          </p:cNvPr>
          <p:cNvSpPr txBox="1"/>
          <p:nvPr/>
        </p:nvSpPr>
        <p:spPr>
          <a:xfrm>
            <a:off x="11509896" y="-3068"/>
            <a:ext cx="548640" cy="707886"/>
          </a:xfrm>
          <a:prstGeom prst="rect">
            <a:avLst/>
          </a:prstGeom>
          <a:noFill/>
        </p:spPr>
        <p:txBody>
          <a:bodyPr wrap="square" rtlCol="0">
            <a:spAutoFit/>
          </a:bodyPr>
          <a:lstStyle/>
          <a:p>
            <a:r>
              <a:rPr lang="en-IN" sz="4000" b="1" dirty="0"/>
              <a:t>9</a:t>
            </a:r>
          </a:p>
        </p:txBody>
      </p:sp>
    </p:spTree>
    <p:extLst>
      <p:ext uri="{BB962C8B-B14F-4D97-AF65-F5344CB8AC3E}">
        <p14:creationId xmlns:p14="http://schemas.microsoft.com/office/powerpoint/2010/main" val="123905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EDAC6-3D88-600C-8B58-5EF26F7D3519}"/>
              </a:ext>
            </a:extLst>
          </p:cNvPr>
          <p:cNvSpPr>
            <a:spLocks noGrp="1"/>
          </p:cNvSpPr>
          <p:nvPr>
            <p:ph idx="1"/>
          </p:nvPr>
        </p:nvSpPr>
        <p:spPr>
          <a:xfrm>
            <a:off x="1516605" y="1902054"/>
            <a:ext cx="8539519" cy="4102316"/>
          </a:xfrm>
        </p:spPr>
        <p:txBody>
          <a:bodyPr>
            <a:normAutofit/>
          </a:bodyPr>
          <a:lstStyle/>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Node.js: </a:t>
            </a:r>
            <a:r>
              <a:rPr lang="en-IN" sz="2400" dirty="0">
                <a:effectLst/>
                <a:latin typeface="Times New Roman" panose="02020603050405020304" pitchFamily="18" charset="0"/>
                <a:ea typeface="Times New Roman" panose="02020603050405020304" pitchFamily="18" charset="0"/>
              </a:rPr>
              <a:t>Version 18.x (Backend server environment)</a:t>
            </a: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Express.js: </a:t>
            </a:r>
            <a:r>
              <a:rPr lang="en-IN" sz="2400" dirty="0">
                <a:effectLst/>
                <a:latin typeface="Times New Roman" panose="02020603050405020304" pitchFamily="18" charset="0"/>
                <a:ea typeface="Times New Roman" panose="02020603050405020304" pitchFamily="18" charset="0"/>
              </a:rPr>
              <a:t>Version 4.x (REST API backend framework)</a:t>
            </a: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PostgreSQL: </a:t>
            </a:r>
            <a:r>
              <a:rPr lang="en-IN" sz="2400" dirty="0">
                <a:effectLst/>
                <a:latin typeface="Times New Roman" panose="02020603050405020304" pitchFamily="18" charset="0"/>
                <a:ea typeface="Times New Roman" panose="02020603050405020304" pitchFamily="18" charset="0"/>
              </a:rPr>
              <a:t>Version 14.x (Relational database)</a:t>
            </a:r>
          </a:p>
          <a:p>
            <a:pPr marL="342900" lvl="0" indent="-342900">
              <a:lnSpc>
                <a:spcPct val="150000"/>
              </a:lnSpc>
              <a:buFont typeface="Symbol" panose="05050102010706020507" pitchFamily="18" charset="2"/>
              <a:buChar char=""/>
            </a:pPr>
            <a:r>
              <a:rPr lang="en-US" sz="2400" dirty="0" err="1">
                <a:effectLst/>
                <a:latin typeface="Times New Roman" panose="02020603050405020304" pitchFamily="18" charset="0"/>
                <a:ea typeface="Times New Roman" panose="02020603050405020304" pitchFamily="18" charset="0"/>
              </a:rPr>
              <a:t>Sequelize</a:t>
            </a:r>
            <a:r>
              <a:rPr lang="en-US" sz="2400" dirty="0">
                <a:effectLst/>
                <a:latin typeface="Times New Roman" panose="02020603050405020304" pitchFamily="18" charset="0"/>
                <a:ea typeface="Times New Roman" panose="02020603050405020304" pitchFamily="18" charset="0"/>
              </a:rPr>
              <a:t> ORM: </a:t>
            </a:r>
            <a:r>
              <a:rPr lang="en-IN" sz="2400" dirty="0">
                <a:effectLst/>
                <a:latin typeface="Times New Roman" panose="02020603050405020304" pitchFamily="18" charset="0"/>
                <a:ea typeface="Times New Roman" panose="02020603050405020304" pitchFamily="18" charset="0"/>
              </a:rPr>
              <a:t>For PostgreSQL database </a:t>
            </a:r>
            <a:r>
              <a:rPr lang="en-IN" sz="2400" dirty="0" err="1">
                <a:effectLst/>
                <a:latin typeface="Times New Roman" panose="02020603050405020304" pitchFamily="18" charset="0"/>
                <a:ea typeface="Times New Roman" panose="02020603050405020304" pitchFamily="18" charset="0"/>
              </a:rPr>
              <a:t>modeling</a:t>
            </a:r>
            <a:r>
              <a:rPr lang="en-IN" sz="2400" dirty="0">
                <a:effectLst/>
                <a:latin typeface="Times New Roman" panose="02020603050405020304" pitchFamily="18" charset="0"/>
                <a:ea typeface="Times New Roman" panose="02020603050405020304" pitchFamily="18" charset="0"/>
              </a:rPr>
              <a:t> and queries</a:t>
            </a:r>
          </a:p>
          <a:p>
            <a:pPr marL="342900" lvl="0" indent="-342900">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Socket.IO: </a:t>
            </a:r>
            <a:r>
              <a:rPr lang="en-IN" sz="2400" dirty="0">
                <a:effectLst/>
                <a:latin typeface="Times New Roman" panose="02020603050405020304" pitchFamily="18" charset="0"/>
                <a:ea typeface="Times New Roman" panose="02020603050405020304" pitchFamily="18" charset="0"/>
              </a:rPr>
              <a:t>Real-time communication (WebSocket integration)</a:t>
            </a: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React.js: </a:t>
            </a:r>
            <a:r>
              <a:rPr lang="en-IN" sz="2400" dirty="0">
                <a:effectLst/>
                <a:latin typeface="Times New Roman" panose="02020603050405020304" pitchFamily="18" charset="0"/>
                <a:ea typeface="Times New Roman" panose="02020603050405020304" pitchFamily="18" charset="0"/>
              </a:rPr>
              <a:t>Version 18.x (Frontend framework)</a:t>
            </a:r>
            <a:endParaRPr lang="en-IN" sz="2400" dirty="0">
              <a:latin typeface="Times New Roman" panose="02020603050405020304" pitchFamily="18" charset="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89B67CE5-A38D-6DDA-ED13-DAB9BE6908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itle 7">
            <a:extLst>
              <a:ext uri="{FF2B5EF4-FFF2-40B4-BE49-F238E27FC236}">
                <a16:creationId xmlns:a16="http://schemas.microsoft.com/office/drawing/2014/main" id="{9E44DAC4-DA4C-2E8E-1383-1B583FCA774F}"/>
              </a:ext>
            </a:extLst>
          </p:cNvPr>
          <p:cNvSpPr>
            <a:spLocks noGrp="1"/>
          </p:cNvSpPr>
          <p:nvPr>
            <p:ph type="title"/>
          </p:nvPr>
        </p:nvSpPr>
        <p:spPr>
          <a:xfrm>
            <a:off x="838200" y="544007"/>
            <a:ext cx="10515600" cy="1325563"/>
          </a:xfrm>
        </p:spPr>
        <p:txBody>
          <a:bodyPr/>
          <a:lstStyle/>
          <a:p>
            <a:r>
              <a:rPr lang="en-IN" b="1" dirty="0">
                <a:cs typeface="Times New Roman" panose="02020603050405020304" pitchFamily="18" charset="0"/>
              </a:rPr>
              <a:t>Software Requirements:</a:t>
            </a:r>
            <a:endParaRPr lang="en-US" b="1" dirty="0">
              <a:cs typeface="Times New Roman" panose="02020603050405020304" pitchFamily="18" charset="0"/>
            </a:endParaRPr>
          </a:p>
        </p:txBody>
      </p:sp>
      <p:pic>
        <p:nvPicPr>
          <p:cNvPr id="2" name="Picture 2" descr="Srinivas University | Top BSC, B.com, MBA, PGDM Colleges in Bangalore ...">
            <a:extLst>
              <a:ext uri="{FF2B5EF4-FFF2-40B4-BE49-F238E27FC236}">
                <a16:creationId xmlns:a16="http://schemas.microsoft.com/office/drawing/2014/main" id="{2CFF58E8-4A99-62E7-ED8A-F0E50EA47E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292D8D-4EAA-87D9-0F38-3E4E30D04602}"/>
              </a:ext>
            </a:extLst>
          </p:cNvPr>
          <p:cNvSpPr txBox="1"/>
          <p:nvPr/>
        </p:nvSpPr>
        <p:spPr>
          <a:xfrm>
            <a:off x="11353800" y="23661"/>
            <a:ext cx="767119" cy="707886"/>
          </a:xfrm>
          <a:prstGeom prst="rect">
            <a:avLst/>
          </a:prstGeom>
          <a:noFill/>
        </p:spPr>
        <p:txBody>
          <a:bodyPr wrap="square" rtlCol="0">
            <a:spAutoFit/>
          </a:bodyPr>
          <a:lstStyle/>
          <a:p>
            <a:r>
              <a:rPr lang="en-IN" sz="4000" b="1" dirty="0"/>
              <a:t>10</a:t>
            </a:r>
          </a:p>
        </p:txBody>
      </p:sp>
    </p:spTree>
    <p:extLst>
      <p:ext uri="{BB962C8B-B14F-4D97-AF65-F5344CB8AC3E}">
        <p14:creationId xmlns:p14="http://schemas.microsoft.com/office/powerpoint/2010/main" val="2116197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C5F8-D0D2-0018-C10F-02632C7A29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85CFA-5AB0-98B3-7339-C10AAE62B4C5}"/>
              </a:ext>
            </a:extLst>
          </p:cNvPr>
          <p:cNvSpPr>
            <a:spLocks noGrp="1"/>
          </p:cNvSpPr>
          <p:nvPr>
            <p:ph idx="1"/>
          </p:nvPr>
        </p:nvSpPr>
        <p:spPr>
          <a:xfrm>
            <a:off x="1516605" y="1902054"/>
            <a:ext cx="8539519" cy="4102316"/>
          </a:xfrm>
        </p:spPr>
        <p:txBody>
          <a:bodyPr>
            <a:noAutofit/>
          </a:bodyPr>
          <a:lstStyle/>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Chart.js: </a:t>
            </a:r>
            <a:r>
              <a:rPr lang="en-IN" sz="2400" dirty="0">
                <a:effectLst/>
                <a:latin typeface="Times New Roman" panose="02020603050405020304" pitchFamily="18" charset="0"/>
                <a:ea typeface="Times New Roman" panose="02020603050405020304" pitchFamily="18" charset="0"/>
              </a:rPr>
              <a:t>For live telemetry data charting</a:t>
            </a:r>
          </a:p>
          <a:p>
            <a:pPr marL="342900" lvl="0" indent="-342900">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Recharts: </a:t>
            </a:r>
            <a:r>
              <a:rPr lang="en-IN" sz="2400" dirty="0">
                <a:effectLst/>
                <a:latin typeface="Times New Roman" panose="02020603050405020304" pitchFamily="18" charset="0"/>
                <a:ea typeface="Times New Roman" panose="02020603050405020304" pitchFamily="18" charset="0"/>
              </a:rPr>
              <a:t>For responsive and interactive telemetry graphs</a:t>
            </a: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HTML/ CSS3/ Bootstrap: </a:t>
            </a:r>
            <a:r>
              <a:rPr lang="en-IN" sz="2400" dirty="0">
                <a:effectLst/>
                <a:latin typeface="Times New Roman" panose="02020603050405020304" pitchFamily="18" charset="0"/>
                <a:ea typeface="Times New Roman" panose="02020603050405020304" pitchFamily="18" charset="0"/>
              </a:rPr>
              <a:t>UI design and layout styling</a:t>
            </a:r>
          </a:p>
          <a:p>
            <a:pPr marL="342900" lvl="0" indent="-342900">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Bcrypt / </a:t>
            </a:r>
            <a:r>
              <a:rPr lang="en-US" sz="2400" dirty="0" err="1">
                <a:effectLst/>
                <a:latin typeface="Times New Roman" panose="02020603050405020304" pitchFamily="18" charset="0"/>
                <a:ea typeface="Times New Roman" panose="02020603050405020304" pitchFamily="18" charset="0"/>
              </a:rPr>
              <a:t>jsonwebtoken</a:t>
            </a:r>
            <a:r>
              <a:rPr lang="en-US" sz="2400" dirty="0">
                <a:effectLst/>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For password hashing and secure user authentication </a:t>
            </a:r>
          </a:p>
          <a:p>
            <a:pPr marL="342900" lvl="0" indent="-342900" algn="just">
              <a:lnSpc>
                <a:spcPct val="150000"/>
              </a:lnSpc>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Nodemailer: </a:t>
            </a:r>
            <a:r>
              <a:rPr lang="en-IN" sz="2400" dirty="0">
                <a:effectLst/>
                <a:latin typeface="Times New Roman" panose="02020603050405020304" pitchFamily="18" charset="0"/>
                <a:ea typeface="Times New Roman" panose="02020603050405020304" pitchFamily="18" charset="0"/>
              </a:rPr>
              <a:t>For sending OTP-based reset password emails</a:t>
            </a:r>
          </a:p>
        </p:txBody>
      </p:sp>
      <p:pic>
        <p:nvPicPr>
          <p:cNvPr id="5" name="Picture 4" descr="A close-up of text&#10;&#10;AI-generated content may be incorrect.">
            <a:extLst>
              <a:ext uri="{FF2B5EF4-FFF2-40B4-BE49-F238E27FC236}">
                <a16:creationId xmlns:a16="http://schemas.microsoft.com/office/drawing/2014/main" id="{FD593107-CEE1-5D07-6E01-FD63DCC54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39DEC1F-DB69-8D55-C48C-AF9FD8B8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6E09D79-C9C0-2D8F-FA1E-E728FD83B58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AF7255DD-DC84-1DA1-00D1-DC405AA4B1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ABA9F2E8-35E1-9FE4-19DE-2D3F081E7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itle 7">
            <a:extLst>
              <a:ext uri="{FF2B5EF4-FFF2-40B4-BE49-F238E27FC236}">
                <a16:creationId xmlns:a16="http://schemas.microsoft.com/office/drawing/2014/main" id="{62271DDF-52EA-8349-B00A-8CE68B6ADFE4}"/>
              </a:ext>
            </a:extLst>
          </p:cNvPr>
          <p:cNvSpPr>
            <a:spLocks noGrp="1"/>
          </p:cNvSpPr>
          <p:nvPr>
            <p:ph type="title"/>
          </p:nvPr>
        </p:nvSpPr>
        <p:spPr>
          <a:xfrm>
            <a:off x="838200" y="544007"/>
            <a:ext cx="10515600" cy="1325563"/>
          </a:xfrm>
        </p:spPr>
        <p:txBody>
          <a:bodyPr/>
          <a:lstStyle/>
          <a:p>
            <a:r>
              <a:rPr lang="en-IN" b="1" dirty="0">
                <a:cs typeface="Times New Roman" panose="02020603050405020304" pitchFamily="18" charset="0"/>
              </a:rPr>
              <a:t>Software Requirements:</a:t>
            </a:r>
            <a:endParaRPr lang="en-US" b="1" dirty="0">
              <a:cs typeface="Times New Roman" panose="02020603050405020304" pitchFamily="18" charset="0"/>
            </a:endParaRPr>
          </a:p>
        </p:txBody>
      </p:sp>
      <p:pic>
        <p:nvPicPr>
          <p:cNvPr id="2" name="Picture 2" descr="Srinivas University | Top BSC, B.com, MBA, PGDM Colleges in Bangalore ...">
            <a:extLst>
              <a:ext uri="{FF2B5EF4-FFF2-40B4-BE49-F238E27FC236}">
                <a16:creationId xmlns:a16="http://schemas.microsoft.com/office/drawing/2014/main" id="{3E29D341-03AE-40DD-DDDA-B8D0F2BD69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5CE8F6-08F1-B1EE-BA7F-2B8FABE554E5}"/>
              </a:ext>
            </a:extLst>
          </p:cNvPr>
          <p:cNvSpPr txBox="1"/>
          <p:nvPr/>
        </p:nvSpPr>
        <p:spPr>
          <a:xfrm>
            <a:off x="11353800" y="23661"/>
            <a:ext cx="767119" cy="707886"/>
          </a:xfrm>
          <a:prstGeom prst="rect">
            <a:avLst/>
          </a:prstGeom>
          <a:noFill/>
        </p:spPr>
        <p:txBody>
          <a:bodyPr wrap="square" rtlCol="0">
            <a:spAutoFit/>
          </a:bodyPr>
          <a:lstStyle/>
          <a:p>
            <a:r>
              <a:rPr lang="en-IN" sz="4000" b="1" dirty="0"/>
              <a:t>11</a:t>
            </a:r>
          </a:p>
        </p:txBody>
      </p:sp>
    </p:spTree>
    <p:extLst>
      <p:ext uri="{BB962C8B-B14F-4D97-AF65-F5344CB8AC3E}">
        <p14:creationId xmlns:p14="http://schemas.microsoft.com/office/powerpoint/2010/main" val="69637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C3C0E474-E9F0-4EE2-81E2-5926622E7CDE}"/>
              </a:ext>
            </a:extLst>
          </p:cNvPr>
          <p:cNvSpPr>
            <a:spLocks noGrp="1"/>
          </p:cNvSpPr>
          <p:nvPr>
            <p:ph type="title"/>
          </p:nvPr>
        </p:nvSpPr>
        <p:spPr>
          <a:xfrm>
            <a:off x="5385" y="3210791"/>
            <a:ext cx="8900821" cy="1527464"/>
          </a:xfrm>
        </p:spPr>
        <p:txBody>
          <a:bodyPr>
            <a:normAutofit/>
          </a:bodyPr>
          <a:lstStyle/>
          <a:p>
            <a:r>
              <a:rPr lang="en-IN" sz="4800" dirty="0">
                <a:latin typeface="Arial Rounded MT Bold" panose="020F0704030504030204" pitchFamily="34" charset="0"/>
              </a:rPr>
              <a:t>SOFTWARE REQUIREMENTS SPECIFICATION</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FDCD502-B7DF-AD84-5D44-0983E2FF0A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2" descr="Srinivas University | Top BSC, B.com, MBA, PGDM Colleges in Bangalore ...">
            <a:extLst>
              <a:ext uri="{FF2B5EF4-FFF2-40B4-BE49-F238E27FC236}">
                <a16:creationId xmlns:a16="http://schemas.microsoft.com/office/drawing/2014/main" id="{D25B1B79-2201-CF80-BB4B-656626A691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64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C5911-5281-ACB2-0F52-644D63070128}"/>
              </a:ext>
            </a:extLst>
          </p:cNvPr>
          <p:cNvSpPr>
            <a:spLocks noGrp="1"/>
          </p:cNvSpPr>
          <p:nvPr>
            <p:ph type="title"/>
          </p:nvPr>
        </p:nvSpPr>
        <p:spPr>
          <a:xfrm>
            <a:off x="769467" y="529304"/>
            <a:ext cx="9286657" cy="1325563"/>
          </a:xfrm>
        </p:spPr>
        <p:txBody>
          <a:bodyPr/>
          <a:lstStyle/>
          <a:p>
            <a:r>
              <a:rPr lang="en-IN" b="1" dirty="0">
                <a:cs typeface="Times New Roman" panose="02020603050405020304" pitchFamily="18" charset="0"/>
              </a:rPr>
              <a:t>Users</a:t>
            </a:r>
          </a:p>
        </p:txBody>
      </p:sp>
      <p:sp>
        <p:nvSpPr>
          <p:cNvPr id="3" name="Content Placeholder 2">
            <a:extLst>
              <a:ext uri="{FF2B5EF4-FFF2-40B4-BE49-F238E27FC236}">
                <a16:creationId xmlns:a16="http://schemas.microsoft.com/office/drawing/2014/main" id="{CFBEDAC6-3D88-600C-8B58-5EF26F7D3519}"/>
              </a:ext>
            </a:extLst>
          </p:cNvPr>
          <p:cNvSpPr>
            <a:spLocks noGrp="1"/>
          </p:cNvSpPr>
          <p:nvPr>
            <p:ph idx="1"/>
          </p:nvPr>
        </p:nvSpPr>
        <p:spPr>
          <a:xfrm>
            <a:off x="1561117" y="2053173"/>
            <a:ext cx="6827304" cy="3570387"/>
          </a:xfrm>
        </p:spPr>
        <p:txBody>
          <a:bodyPr>
            <a:normAutofit/>
          </a:bodyPr>
          <a:lstStyle/>
          <a:p>
            <a:pPr>
              <a:buNone/>
            </a:pPr>
            <a:r>
              <a:rPr lang="en-US" b="1" dirty="0">
                <a:latin typeface="Times New Roman" panose="02020603050405020304" pitchFamily="18" charset="0"/>
                <a:cs typeface="Times New Roman" panose="02020603050405020304" pitchFamily="18" charset="0"/>
              </a:rPr>
              <a:t>Admin</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Manage users (create, update, delete)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Access all telemetry data and system settings</a:t>
            </a:r>
          </a:p>
          <a:p>
            <a:pPr marL="457200" lvl="1"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Viewer</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Read-only access to telemetry data</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view charts, maps, and filtered data</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access to user management or settings</a:t>
            </a:r>
          </a:p>
          <a:p>
            <a:pPr marL="457200" lvl="1" indent="0">
              <a:buNone/>
            </a:pPr>
            <a:endParaRPr lang="en-US" dirty="0">
              <a:latin typeface="Times New Roman" panose="02020603050405020304" pitchFamily="18" charset="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2809322A-FDE3-F05F-7F19-A82839C0A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91623FE5-56E9-4B56-3E3F-CA7E3A8D8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66C897-0A1E-953D-7C6F-B170A1C07BBF}"/>
              </a:ext>
            </a:extLst>
          </p:cNvPr>
          <p:cNvSpPr txBox="1"/>
          <p:nvPr/>
        </p:nvSpPr>
        <p:spPr>
          <a:xfrm>
            <a:off x="11353800" y="23661"/>
            <a:ext cx="767119" cy="707886"/>
          </a:xfrm>
          <a:prstGeom prst="rect">
            <a:avLst/>
          </a:prstGeom>
          <a:noFill/>
        </p:spPr>
        <p:txBody>
          <a:bodyPr wrap="square" rtlCol="0">
            <a:spAutoFit/>
          </a:bodyPr>
          <a:lstStyle/>
          <a:p>
            <a:r>
              <a:rPr lang="en-IN" sz="4000" b="1" dirty="0"/>
              <a:t>12</a:t>
            </a:r>
          </a:p>
        </p:txBody>
      </p:sp>
    </p:spTree>
    <p:extLst>
      <p:ext uri="{BB962C8B-B14F-4D97-AF65-F5344CB8AC3E}">
        <p14:creationId xmlns:p14="http://schemas.microsoft.com/office/powerpoint/2010/main" val="2265401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EDAC6-3D88-600C-8B58-5EF26F7D3519}"/>
              </a:ext>
            </a:extLst>
          </p:cNvPr>
          <p:cNvSpPr>
            <a:spLocks noGrp="1"/>
          </p:cNvSpPr>
          <p:nvPr>
            <p:ph idx="1"/>
          </p:nvPr>
        </p:nvSpPr>
        <p:spPr>
          <a:xfrm>
            <a:off x="1219201" y="1607855"/>
            <a:ext cx="10972799" cy="4678114"/>
          </a:xfrm>
        </p:spPr>
        <p:txBody>
          <a:bodyPr>
            <a:no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authentication via email, password, and TOTP-based 2FA</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dashboard with access control for Admin, Viewer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telemetry stream using Socket.IO (every 5 seconds)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visualization: line charts, gauges, maps (React + Recharts + Leaflet)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Telemetry filtering by date/time range and CSV export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reset via OTP email verification</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session logging and logout functionality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Dashboard features: dark mode toggle, pagination, sorting, and search</a:t>
            </a:r>
            <a:r>
              <a:rPr lang="en-IN" sz="2400" dirty="0">
                <a:latin typeface="Times New Roman" panose="02020603050405020304" pitchFamily="18" charset="0"/>
                <a:cs typeface="Times New Roman" panose="02020603050405020304" pitchFamily="18" charset="0"/>
              </a:rPr>
              <a:t>.</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FCF8B043-4A55-1A53-F23B-94D464CE5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itle 7">
            <a:extLst>
              <a:ext uri="{FF2B5EF4-FFF2-40B4-BE49-F238E27FC236}">
                <a16:creationId xmlns:a16="http://schemas.microsoft.com/office/drawing/2014/main" id="{E2F47773-0BD5-1BD9-149D-B3EEC40C92C4}"/>
              </a:ext>
            </a:extLst>
          </p:cNvPr>
          <p:cNvSpPr>
            <a:spLocks noGrp="1"/>
          </p:cNvSpPr>
          <p:nvPr>
            <p:ph type="title"/>
          </p:nvPr>
        </p:nvSpPr>
        <p:spPr>
          <a:xfrm>
            <a:off x="659471" y="580956"/>
            <a:ext cx="10515600" cy="1325563"/>
          </a:xfrm>
        </p:spPr>
        <p:txBody>
          <a:bodyPr/>
          <a:lstStyle/>
          <a:p>
            <a:r>
              <a:rPr lang="en-IN" b="1" dirty="0">
                <a:cs typeface="Times New Roman" panose="02020603050405020304" pitchFamily="18" charset="0"/>
              </a:rPr>
              <a:t>Functional Requirements</a:t>
            </a:r>
            <a:endParaRPr lang="en-US" b="1" dirty="0">
              <a:cs typeface="Times New Roman" panose="02020603050405020304" pitchFamily="18" charset="0"/>
            </a:endParaRPr>
          </a:p>
        </p:txBody>
      </p:sp>
      <p:pic>
        <p:nvPicPr>
          <p:cNvPr id="2" name="Picture 2" descr="Srinivas University | Top BSC, B.com, MBA, PGDM Colleges in Bangalore ...">
            <a:extLst>
              <a:ext uri="{FF2B5EF4-FFF2-40B4-BE49-F238E27FC236}">
                <a16:creationId xmlns:a16="http://schemas.microsoft.com/office/drawing/2014/main" id="{E5615CEE-23BC-5877-8FDB-30AD296BE3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B97EE9-74F6-FBF1-55DF-2D34DC68C7F4}"/>
              </a:ext>
            </a:extLst>
          </p:cNvPr>
          <p:cNvSpPr txBox="1"/>
          <p:nvPr/>
        </p:nvSpPr>
        <p:spPr>
          <a:xfrm>
            <a:off x="11353800" y="23661"/>
            <a:ext cx="767119" cy="707886"/>
          </a:xfrm>
          <a:prstGeom prst="rect">
            <a:avLst/>
          </a:prstGeom>
          <a:noFill/>
        </p:spPr>
        <p:txBody>
          <a:bodyPr wrap="square" rtlCol="0">
            <a:spAutoFit/>
          </a:bodyPr>
          <a:lstStyle/>
          <a:p>
            <a:r>
              <a:rPr lang="en-IN" sz="4000" b="1" dirty="0"/>
              <a:t>13</a:t>
            </a:r>
          </a:p>
        </p:txBody>
      </p:sp>
    </p:spTree>
    <p:extLst>
      <p:ext uri="{BB962C8B-B14F-4D97-AF65-F5344CB8AC3E}">
        <p14:creationId xmlns:p14="http://schemas.microsoft.com/office/powerpoint/2010/main" val="2370106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BEDAC6-3D88-600C-8B58-5EF26F7D3519}"/>
              </a:ext>
            </a:extLst>
          </p:cNvPr>
          <p:cNvSpPr>
            <a:spLocks noGrp="1"/>
          </p:cNvSpPr>
          <p:nvPr>
            <p:ph idx="1"/>
          </p:nvPr>
        </p:nvSpPr>
        <p:spPr>
          <a:xfrm>
            <a:off x="298967" y="1626231"/>
            <a:ext cx="11893033" cy="4686527"/>
          </a:xfrm>
        </p:spPr>
        <p:txBody>
          <a:bodyPr>
            <a:noAutofit/>
          </a:bodyPr>
          <a:lstStyle/>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Security:</a:t>
            </a:r>
            <a:r>
              <a:rPr lang="en-IN" sz="2400" dirty="0">
                <a:latin typeface="Times New Roman" panose="02020603050405020304" pitchFamily="18" charset="0"/>
                <a:cs typeface="Times New Roman" panose="02020603050405020304" pitchFamily="18" charset="0"/>
              </a:rPr>
              <a:t> JWT-based authentication, bcrypt password hashing, TOTP 2FA</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Performance:</a:t>
            </a:r>
            <a:r>
              <a:rPr lang="en-IN" sz="2400" dirty="0">
                <a:latin typeface="Times New Roman" panose="02020603050405020304" pitchFamily="18" charset="0"/>
                <a:cs typeface="Times New Roman" panose="02020603050405020304" pitchFamily="18" charset="0"/>
              </a:rPr>
              <a:t> Low-latency real-time updates (&lt;2s); backend optimized for concurrent users</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Usability:</a:t>
            </a:r>
            <a:r>
              <a:rPr lang="en-IN" sz="2400" dirty="0">
                <a:latin typeface="Times New Roman" panose="02020603050405020304" pitchFamily="18" charset="0"/>
                <a:cs typeface="Times New Roman" panose="02020603050405020304" pitchFamily="18" charset="0"/>
              </a:rPr>
              <a:t> Clean, responsive single-page UI with React.js</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Scalability:</a:t>
            </a:r>
            <a:r>
              <a:rPr lang="en-IN" sz="2400" dirty="0">
                <a:latin typeface="Times New Roman" panose="02020603050405020304" pitchFamily="18" charset="0"/>
                <a:cs typeface="Times New Roman" panose="02020603050405020304" pitchFamily="18" charset="0"/>
              </a:rPr>
              <a:t> Modular backend (Express.js) and database structure (PostgreSQL)</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Reliability:</a:t>
            </a:r>
            <a:r>
              <a:rPr lang="en-IN" sz="2400" dirty="0">
                <a:latin typeface="Times New Roman" panose="02020603050405020304" pitchFamily="18" charset="0"/>
                <a:cs typeface="Times New Roman" panose="02020603050405020304" pitchFamily="18" charset="0"/>
              </a:rPr>
              <a:t> Robust error handling and real-time data fallback</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Maintainability:</a:t>
            </a:r>
            <a:r>
              <a:rPr lang="en-IN" sz="2400" dirty="0">
                <a:latin typeface="Times New Roman" panose="02020603050405020304" pitchFamily="18" charset="0"/>
                <a:cs typeface="Times New Roman" panose="02020603050405020304" pitchFamily="18" charset="0"/>
              </a:rPr>
              <a:t> Clearly structured codebase using MVC and REST principles</a:t>
            </a:r>
          </a:p>
          <a:p>
            <a:pPr marL="285750" indent="-285750">
              <a:lnSpc>
                <a:spcPct val="150000"/>
              </a:lnSpc>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Portability:</a:t>
            </a:r>
            <a:r>
              <a:rPr lang="en-IN" sz="2400" dirty="0">
                <a:latin typeface="Times New Roman" panose="02020603050405020304" pitchFamily="18" charset="0"/>
                <a:cs typeface="Times New Roman" panose="02020603050405020304" pitchFamily="18" charset="0"/>
              </a:rPr>
              <a:t> Platform-independent; runs in any modern browser</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FCF8B043-4A55-1A53-F23B-94D464CE5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itle 7">
            <a:extLst>
              <a:ext uri="{FF2B5EF4-FFF2-40B4-BE49-F238E27FC236}">
                <a16:creationId xmlns:a16="http://schemas.microsoft.com/office/drawing/2014/main" id="{E2F47773-0BD5-1BD9-149D-B3EEC40C92C4}"/>
              </a:ext>
            </a:extLst>
          </p:cNvPr>
          <p:cNvSpPr>
            <a:spLocks noGrp="1"/>
          </p:cNvSpPr>
          <p:nvPr>
            <p:ph type="title"/>
          </p:nvPr>
        </p:nvSpPr>
        <p:spPr>
          <a:xfrm>
            <a:off x="653935" y="529304"/>
            <a:ext cx="7392785" cy="1325563"/>
          </a:xfrm>
        </p:spPr>
        <p:txBody>
          <a:bodyPr/>
          <a:lstStyle/>
          <a:p>
            <a:r>
              <a:rPr lang="en-IN" b="1" dirty="0">
                <a:cs typeface="Times New Roman" panose="02020603050405020304" pitchFamily="18" charset="0"/>
              </a:rPr>
              <a:t>Non-Functional Requirements</a:t>
            </a:r>
            <a:endParaRPr lang="en-US" b="1" dirty="0">
              <a:cs typeface="Times New Roman" panose="02020603050405020304" pitchFamily="18" charset="0"/>
            </a:endParaRPr>
          </a:p>
        </p:txBody>
      </p:sp>
      <p:pic>
        <p:nvPicPr>
          <p:cNvPr id="2" name="Picture 2" descr="Srinivas University | Top BSC, B.com, MBA, PGDM Colleges in Bangalore ...">
            <a:extLst>
              <a:ext uri="{FF2B5EF4-FFF2-40B4-BE49-F238E27FC236}">
                <a16:creationId xmlns:a16="http://schemas.microsoft.com/office/drawing/2014/main" id="{D787353F-BB5E-DB8D-4304-549404C9E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2AC516-99CB-8EB6-3E92-D50EBCA54239}"/>
              </a:ext>
            </a:extLst>
          </p:cNvPr>
          <p:cNvSpPr txBox="1"/>
          <p:nvPr/>
        </p:nvSpPr>
        <p:spPr>
          <a:xfrm>
            <a:off x="11353800" y="23661"/>
            <a:ext cx="767119" cy="707886"/>
          </a:xfrm>
          <a:prstGeom prst="rect">
            <a:avLst/>
          </a:prstGeom>
          <a:noFill/>
        </p:spPr>
        <p:txBody>
          <a:bodyPr wrap="square" rtlCol="0">
            <a:spAutoFit/>
          </a:bodyPr>
          <a:lstStyle/>
          <a:p>
            <a:r>
              <a:rPr lang="en-IN" sz="4000" b="1" dirty="0"/>
              <a:t>14</a:t>
            </a:r>
          </a:p>
        </p:txBody>
      </p:sp>
    </p:spTree>
    <p:extLst>
      <p:ext uri="{BB962C8B-B14F-4D97-AF65-F5344CB8AC3E}">
        <p14:creationId xmlns:p14="http://schemas.microsoft.com/office/powerpoint/2010/main" val="37023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C3C0E474-E9F0-4EE2-81E2-5926622E7CDE}"/>
              </a:ext>
            </a:extLst>
          </p:cNvPr>
          <p:cNvSpPr>
            <a:spLocks noGrp="1"/>
          </p:cNvSpPr>
          <p:nvPr>
            <p:ph type="title"/>
          </p:nvPr>
        </p:nvSpPr>
        <p:spPr>
          <a:xfrm>
            <a:off x="5385" y="3441903"/>
            <a:ext cx="7239477" cy="909033"/>
          </a:xfrm>
        </p:spPr>
        <p:txBody>
          <a:bodyPr>
            <a:normAutofit/>
          </a:bodyPr>
          <a:lstStyle/>
          <a:p>
            <a:r>
              <a:rPr lang="en-IN" sz="4800" dirty="0">
                <a:latin typeface="Arial Rounded MT Bold" panose="020F0704030504030204" pitchFamily="34" charset="0"/>
              </a:rPr>
              <a:t>   SYSTEM DESIGN</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FDCD502-B7DF-AD84-5D44-0983E2FF0A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2" descr="Srinivas University | Top BSC, B.com, MBA, PGDM Colleges in Bangalore ...">
            <a:extLst>
              <a:ext uri="{FF2B5EF4-FFF2-40B4-BE49-F238E27FC236}">
                <a16:creationId xmlns:a16="http://schemas.microsoft.com/office/drawing/2014/main" id="{0CBA1DC8-088A-B7DC-F764-E0E49FA9B2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3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D377FF1-DFF8-4A6C-8A30-4C664C0BF19A}"/>
              </a:ext>
            </a:extLst>
          </p:cNvPr>
          <p:cNvPicPr>
            <a:picLocks noChangeAspect="1"/>
          </p:cNvPicPr>
          <p:nvPr/>
        </p:nvPicPr>
        <p:blipFill>
          <a:blip r:embed="rId2"/>
          <a:stretch>
            <a:fillRect/>
          </a:stretch>
        </p:blipFill>
        <p:spPr>
          <a:xfrm>
            <a:off x="8227664" y="0"/>
            <a:ext cx="6851066" cy="6858000"/>
          </a:xfrm>
          <a:prstGeom prst="rect">
            <a:avLst/>
          </a:prstGeom>
        </p:spPr>
      </p:pic>
      <p:pic>
        <p:nvPicPr>
          <p:cNvPr id="8" name="Picture 7">
            <a:extLst>
              <a:ext uri="{FF2B5EF4-FFF2-40B4-BE49-F238E27FC236}">
                <a16:creationId xmlns:a16="http://schemas.microsoft.com/office/drawing/2014/main" id="{565146BD-E69E-4313-871E-FA6C89098753}"/>
              </a:ext>
            </a:extLst>
          </p:cNvPr>
          <p:cNvPicPr>
            <a:picLocks noChangeAspect="1"/>
          </p:cNvPicPr>
          <p:nvPr/>
        </p:nvPicPr>
        <p:blipFill>
          <a:blip r:embed="rId3"/>
          <a:stretch>
            <a:fillRect/>
          </a:stretch>
        </p:blipFill>
        <p:spPr>
          <a:xfrm>
            <a:off x="552658" y="808894"/>
            <a:ext cx="7100835" cy="5325626"/>
          </a:xfrm>
          <a:prstGeom prst="rect">
            <a:avLst/>
          </a:prstGeom>
        </p:spPr>
      </p:pic>
      <p:pic>
        <p:nvPicPr>
          <p:cNvPr id="16" name="Picture 15">
            <a:extLst>
              <a:ext uri="{FF2B5EF4-FFF2-40B4-BE49-F238E27FC236}">
                <a16:creationId xmlns:a16="http://schemas.microsoft.com/office/drawing/2014/main" id="{A80A330F-19B0-41FC-B36E-5F31CF3A1DB6}"/>
              </a:ext>
            </a:extLst>
          </p:cNvPr>
          <p:cNvPicPr>
            <a:picLocks noChangeAspect="1"/>
          </p:cNvPicPr>
          <p:nvPr/>
        </p:nvPicPr>
        <p:blipFill>
          <a:blip r:embed="rId4"/>
          <a:stretch>
            <a:fillRect/>
          </a:stretch>
        </p:blipFill>
        <p:spPr>
          <a:xfrm>
            <a:off x="9581284" y="299306"/>
            <a:ext cx="2228850" cy="1019175"/>
          </a:xfrm>
          <a:prstGeom prst="rect">
            <a:avLst/>
          </a:prstGeom>
        </p:spPr>
      </p:pic>
      <p:pic>
        <p:nvPicPr>
          <p:cNvPr id="17" name="Picture 16">
            <a:extLst>
              <a:ext uri="{FF2B5EF4-FFF2-40B4-BE49-F238E27FC236}">
                <a16:creationId xmlns:a16="http://schemas.microsoft.com/office/drawing/2014/main" id="{C90D56C0-8D77-408E-AA1E-4B9CD13DE1CB}"/>
              </a:ext>
            </a:extLst>
          </p:cNvPr>
          <p:cNvPicPr>
            <a:picLocks noChangeAspect="1"/>
          </p:cNvPicPr>
          <p:nvPr/>
        </p:nvPicPr>
        <p:blipFill>
          <a:blip r:embed="rId5"/>
          <a:stretch>
            <a:fillRect/>
          </a:stretch>
        </p:blipFill>
        <p:spPr>
          <a:xfrm>
            <a:off x="7820180" y="6263120"/>
            <a:ext cx="1038225" cy="428625"/>
          </a:xfrm>
          <a:prstGeom prst="rect">
            <a:avLst/>
          </a:prstGeom>
        </p:spPr>
      </p:pic>
      <p:pic>
        <p:nvPicPr>
          <p:cNvPr id="18" name="Picture 17">
            <a:extLst>
              <a:ext uri="{FF2B5EF4-FFF2-40B4-BE49-F238E27FC236}">
                <a16:creationId xmlns:a16="http://schemas.microsoft.com/office/drawing/2014/main" id="{F0BC5FF7-DABF-42F5-9563-6ABFA2261513}"/>
              </a:ext>
            </a:extLst>
          </p:cNvPr>
          <p:cNvPicPr>
            <a:picLocks noChangeAspect="1"/>
          </p:cNvPicPr>
          <p:nvPr/>
        </p:nvPicPr>
        <p:blipFill>
          <a:blip r:embed="rId6"/>
          <a:stretch>
            <a:fillRect/>
          </a:stretch>
        </p:blipFill>
        <p:spPr>
          <a:xfrm>
            <a:off x="9161320" y="6296457"/>
            <a:ext cx="1038225" cy="361950"/>
          </a:xfrm>
          <a:prstGeom prst="rect">
            <a:avLst/>
          </a:prstGeom>
        </p:spPr>
      </p:pic>
      <p:pic>
        <p:nvPicPr>
          <p:cNvPr id="19" name="Picture 18">
            <a:extLst>
              <a:ext uri="{FF2B5EF4-FFF2-40B4-BE49-F238E27FC236}">
                <a16:creationId xmlns:a16="http://schemas.microsoft.com/office/drawing/2014/main" id="{F9DF8BBD-C396-4D03-BB52-7309A6EBAF43}"/>
              </a:ext>
            </a:extLst>
          </p:cNvPr>
          <p:cNvPicPr>
            <a:picLocks noChangeAspect="1"/>
          </p:cNvPicPr>
          <p:nvPr/>
        </p:nvPicPr>
        <p:blipFill>
          <a:blip r:embed="rId7"/>
          <a:stretch>
            <a:fillRect/>
          </a:stretch>
        </p:blipFill>
        <p:spPr>
          <a:xfrm>
            <a:off x="10405630" y="6329795"/>
            <a:ext cx="1762125" cy="361950"/>
          </a:xfrm>
          <a:prstGeom prst="rect">
            <a:avLst/>
          </a:prstGeom>
        </p:spPr>
      </p:pic>
      <p:pic>
        <p:nvPicPr>
          <p:cNvPr id="1026" name="Picture 2" descr="Srinivas University | Top BSC, B.com, MBA, PGDM Colleges in Bangalore ...">
            <a:extLst>
              <a:ext uri="{FF2B5EF4-FFF2-40B4-BE49-F238E27FC236}">
                <a16:creationId xmlns:a16="http://schemas.microsoft.com/office/drawing/2014/main" id="{3E48593A-5D17-7753-9BEC-F7A74415D6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54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C5911-5281-ACB2-0F52-644D63070128}"/>
              </a:ext>
            </a:extLst>
          </p:cNvPr>
          <p:cNvSpPr>
            <a:spLocks noGrp="1"/>
          </p:cNvSpPr>
          <p:nvPr>
            <p:ph type="title"/>
          </p:nvPr>
        </p:nvSpPr>
        <p:spPr>
          <a:xfrm>
            <a:off x="757854" y="731547"/>
            <a:ext cx="7630567" cy="734615"/>
          </a:xfrm>
        </p:spPr>
        <p:txBody>
          <a:bodyPr/>
          <a:lstStyle/>
          <a:p>
            <a:r>
              <a:rPr lang="en-IN" b="1" dirty="0">
                <a:cs typeface="Times New Roman" panose="02020603050405020304" pitchFamily="18" charset="0"/>
              </a:rPr>
              <a:t>Context diagram (DFD Level-0)</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79DDB781-7D5A-796E-9743-83BC38FE1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extBox 7">
            <a:extLst>
              <a:ext uri="{FF2B5EF4-FFF2-40B4-BE49-F238E27FC236}">
                <a16:creationId xmlns:a16="http://schemas.microsoft.com/office/drawing/2014/main" id="{60DB2486-B322-7035-4CB5-464A06EC99E5}"/>
              </a:ext>
            </a:extLst>
          </p:cNvPr>
          <p:cNvSpPr txBox="1"/>
          <p:nvPr/>
        </p:nvSpPr>
        <p:spPr>
          <a:xfrm>
            <a:off x="263231" y="1401289"/>
            <a:ext cx="11520985" cy="5011949"/>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(Admin / Viewer):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Interacts via React-based frontend for login, signup, dashboard view.</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React Frontend SPA (Single Page App):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Sends/receives data using JWT-secured API and WebSocket.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Ground Control Station System (Backend):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Handles authentication, telemetry streaming, user/role logic.</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Telemetry Source: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Continuously streams live telemetry data to the backend.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PostgreSQL Database: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Stores telemetry data, user info, login history, OTPs.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Server (Nodemailer):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Sends OTP for password reset and authentication via email.</a:t>
            </a:r>
          </a:p>
        </p:txBody>
      </p:sp>
      <p:pic>
        <p:nvPicPr>
          <p:cNvPr id="9" name="Picture 2" descr="Srinivas University | Top BSC, B.com, MBA, PGDM Colleges in Bangalore ...">
            <a:extLst>
              <a:ext uri="{FF2B5EF4-FFF2-40B4-BE49-F238E27FC236}">
                <a16:creationId xmlns:a16="http://schemas.microsoft.com/office/drawing/2014/main" id="{2ADBD8C1-5351-1EB0-5F9A-DA975773C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rectangle with white lines&#10;&#10;AI-generated content may be incorrect.">
            <a:extLst>
              <a:ext uri="{FF2B5EF4-FFF2-40B4-BE49-F238E27FC236}">
                <a16:creationId xmlns:a16="http://schemas.microsoft.com/office/drawing/2014/main" id="{CE575024-9F22-F164-5976-9896DA55E7C9}"/>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sp>
        <p:nvSpPr>
          <p:cNvPr id="12" name="TextBox 11">
            <a:extLst>
              <a:ext uri="{FF2B5EF4-FFF2-40B4-BE49-F238E27FC236}">
                <a16:creationId xmlns:a16="http://schemas.microsoft.com/office/drawing/2014/main" id="{2711B3BA-A22E-0ACE-501A-598A3BD272F2}"/>
              </a:ext>
            </a:extLst>
          </p:cNvPr>
          <p:cNvSpPr txBox="1"/>
          <p:nvPr/>
        </p:nvSpPr>
        <p:spPr>
          <a:xfrm>
            <a:off x="11353800" y="23661"/>
            <a:ext cx="767119" cy="707886"/>
          </a:xfrm>
          <a:prstGeom prst="rect">
            <a:avLst/>
          </a:prstGeom>
          <a:noFill/>
        </p:spPr>
        <p:txBody>
          <a:bodyPr wrap="square" rtlCol="0">
            <a:spAutoFit/>
          </a:bodyPr>
          <a:lstStyle/>
          <a:p>
            <a:r>
              <a:rPr lang="en-IN" sz="4000" b="1" dirty="0"/>
              <a:t>15</a:t>
            </a:r>
          </a:p>
        </p:txBody>
      </p:sp>
    </p:spTree>
    <p:extLst>
      <p:ext uri="{BB962C8B-B14F-4D97-AF65-F5344CB8AC3E}">
        <p14:creationId xmlns:p14="http://schemas.microsoft.com/office/powerpoint/2010/main" val="4016112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FCEF-732C-A572-2A1E-79C07B7FC1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71E93E1-9930-98BE-C64E-7B4A799B1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76" y="1577311"/>
            <a:ext cx="8348511" cy="5125085"/>
          </a:xfrm>
          <a:prstGeom prst="rect">
            <a:avLst/>
          </a:prstGeom>
        </p:spPr>
      </p:pic>
      <p:sp>
        <p:nvSpPr>
          <p:cNvPr id="2" name="Title 1">
            <a:extLst>
              <a:ext uri="{FF2B5EF4-FFF2-40B4-BE49-F238E27FC236}">
                <a16:creationId xmlns:a16="http://schemas.microsoft.com/office/drawing/2014/main" id="{478EB82D-75BF-4E6F-2CF5-BA48F8049E96}"/>
              </a:ext>
            </a:extLst>
          </p:cNvPr>
          <p:cNvSpPr>
            <a:spLocks noGrp="1"/>
          </p:cNvSpPr>
          <p:nvPr>
            <p:ph type="title"/>
          </p:nvPr>
        </p:nvSpPr>
        <p:spPr>
          <a:xfrm>
            <a:off x="1076032" y="742402"/>
            <a:ext cx="7618026" cy="734615"/>
          </a:xfrm>
        </p:spPr>
        <p:txBody>
          <a:bodyPr/>
          <a:lstStyle/>
          <a:p>
            <a:r>
              <a:rPr lang="en-IN" b="1" dirty="0">
                <a:cs typeface="Times New Roman" panose="02020603050405020304" pitchFamily="18" charset="0"/>
              </a:rPr>
              <a:t>Context diagram (DFD Level-0)</a:t>
            </a:r>
          </a:p>
        </p:txBody>
      </p:sp>
      <p:pic>
        <p:nvPicPr>
          <p:cNvPr id="5" name="Picture 4" descr="A close-up of text&#10;&#10;AI-generated content may be incorrect.">
            <a:extLst>
              <a:ext uri="{FF2B5EF4-FFF2-40B4-BE49-F238E27FC236}">
                <a16:creationId xmlns:a16="http://schemas.microsoft.com/office/drawing/2014/main" id="{47DCAE3C-6395-EF1C-4C3F-E118F1DE9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4FF4F40A-2145-9BC5-F516-05429B631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5ED9A3EC-C6BF-C47E-B58E-7A67DC6C9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3C3BF485-93D6-ABCA-ADA3-2E2F8C787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8" name="Picture 2" descr="Srinivas University | Top BSC, B.com, MBA, PGDM Colleges in Bangalore ...">
            <a:extLst>
              <a:ext uri="{FF2B5EF4-FFF2-40B4-BE49-F238E27FC236}">
                <a16:creationId xmlns:a16="http://schemas.microsoft.com/office/drawing/2014/main" id="{41B546E5-3860-B4E6-132E-D718A26384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rectangle with white lines&#10;&#10;AI-generated content may be incorrect.">
            <a:extLst>
              <a:ext uri="{FF2B5EF4-FFF2-40B4-BE49-F238E27FC236}">
                <a16:creationId xmlns:a16="http://schemas.microsoft.com/office/drawing/2014/main" id="{B517E6EB-6EF7-CBDC-1246-CB4E21E39718}"/>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sp>
        <p:nvSpPr>
          <p:cNvPr id="11" name="TextBox 10">
            <a:extLst>
              <a:ext uri="{FF2B5EF4-FFF2-40B4-BE49-F238E27FC236}">
                <a16:creationId xmlns:a16="http://schemas.microsoft.com/office/drawing/2014/main" id="{6949B821-24AB-47FC-F46A-6E92126A5A97}"/>
              </a:ext>
            </a:extLst>
          </p:cNvPr>
          <p:cNvSpPr txBox="1"/>
          <p:nvPr/>
        </p:nvSpPr>
        <p:spPr>
          <a:xfrm>
            <a:off x="11353800" y="23661"/>
            <a:ext cx="767119" cy="707886"/>
          </a:xfrm>
          <a:prstGeom prst="rect">
            <a:avLst/>
          </a:prstGeom>
          <a:noFill/>
        </p:spPr>
        <p:txBody>
          <a:bodyPr wrap="square" rtlCol="0">
            <a:spAutoFit/>
          </a:bodyPr>
          <a:lstStyle/>
          <a:p>
            <a:r>
              <a:rPr lang="en-IN" sz="4000" b="1" dirty="0"/>
              <a:t>16</a:t>
            </a:r>
          </a:p>
        </p:txBody>
      </p:sp>
    </p:spTree>
    <p:extLst>
      <p:ext uri="{BB962C8B-B14F-4D97-AF65-F5344CB8AC3E}">
        <p14:creationId xmlns:p14="http://schemas.microsoft.com/office/powerpoint/2010/main" val="12034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18AF8D-79A2-4045-E9D8-29ACE8B83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304" y="1596788"/>
            <a:ext cx="8669496" cy="4661368"/>
          </a:xfrm>
          <a:prstGeom prst="rect">
            <a:avLst/>
          </a:prstGeom>
        </p:spPr>
      </p:pic>
      <p:sp>
        <p:nvSpPr>
          <p:cNvPr id="2" name="Title 1">
            <a:extLst>
              <a:ext uri="{FF2B5EF4-FFF2-40B4-BE49-F238E27FC236}">
                <a16:creationId xmlns:a16="http://schemas.microsoft.com/office/drawing/2014/main" id="{4CBC5911-5281-ACB2-0F52-644D63070128}"/>
              </a:ext>
            </a:extLst>
          </p:cNvPr>
          <p:cNvSpPr>
            <a:spLocks noGrp="1"/>
          </p:cNvSpPr>
          <p:nvPr>
            <p:ph type="title"/>
          </p:nvPr>
        </p:nvSpPr>
        <p:spPr>
          <a:xfrm>
            <a:off x="818031" y="737868"/>
            <a:ext cx="8057809" cy="804318"/>
          </a:xfrm>
        </p:spPr>
        <p:txBody>
          <a:bodyPr/>
          <a:lstStyle/>
          <a:p>
            <a:r>
              <a:rPr lang="en-IN" b="1" dirty="0">
                <a:cs typeface="Times New Roman" panose="02020603050405020304" pitchFamily="18" charset="0"/>
              </a:rPr>
              <a:t>Data Flow Diagram (DFD) Level 1</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55901351-A53C-115A-4386-FCE211ECA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1298D2E8-582F-A1B4-5BF7-17C7202341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ECD0F9-B05C-A5ED-7610-226BF1FC09C6}"/>
              </a:ext>
            </a:extLst>
          </p:cNvPr>
          <p:cNvSpPr txBox="1"/>
          <p:nvPr/>
        </p:nvSpPr>
        <p:spPr>
          <a:xfrm>
            <a:off x="11353800" y="23661"/>
            <a:ext cx="767119" cy="707886"/>
          </a:xfrm>
          <a:prstGeom prst="rect">
            <a:avLst/>
          </a:prstGeom>
          <a:noFill/>
        </p:spPr>
        <p:txBody>
          <a:bodyPr wrap="square" rtlCol="0">
            <a:spAutoFit/>
          </a:bodyPr>
          <a:lstStyle/>
          <a:p>
            <a:r>
              <a:rPr lang="en-IN" sz="4000" b="1" dirty="0"/>
              <a:t>17</a:t>
            </a:r>
          </a:p>
        </p:txBody>
      </p:sp>
    </p:spTree>
    <p:extLst>
      <p:ext uri="{BB962C8B-B14F-4D97-AF65-F5344CB8AC3E}">
        <p14:creationId xmlns:p14="http://schemas.microsoft.com/office/powerpoint/2010/main" val="3400478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80D4E-6F22-6465-AD67-F125C6B2832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AE80A16-13A4-FD63-DDD2-29207F238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10" y="2377001"/>
            <a:ext cx="8002908" cy="4102958"/>
          </a:xfrm>
          <a:prstGeom prst="rect">
            <a:avLst/>
          </a:prstGeom>
        </p:spPr>
      </p:pic>
      <p:sp>
        <p:nvSpPr>
          <p:cNvPr id="2" name="Title 1">
            <a:extLst>
              <a:ext uri="{FF2B5EF4-FFF2-40B4-BE49-F238E27FC236}">
                <a16:creationId xmlns:a16="http://schemas.microsoft.com/office/drawing/2014/main" id="{5966EB0B-C63A-7C89-1862-15245A05AD3A}"/>
              </a:ext>
            </a:extLst>
          </p:cNvPr>
          <p:cNvSpPr>
            <a:spLocks noGrp="1"/>
          </p:cNvSpPr>
          <p:nvPr>
            <p:ph type="title"/>
          </p:nvPr>
        </p:nvSpPr>
        <p:spPr>
          <a:xfrm>
            <a:off x="407784" y="1152115"/>
            <a:ext cx="9352442" cy="804318"/>
          </a:xfrm>
        </p:spPr>
        <p:txBody>
          <a:bodyPr>
            <a:normAutofit fontScale="90000"/>
          </a:bodyPr>
          <a:lstStyle/>
          <a:p>
            <a:r>
              <a:rPr lang="en-IN" b="1" dirty="0">
                <a:cs typeface="Times New Roman" panose="02020603050405020304" pitchFamily="18" charset="0"/>
              </a:rPr>
              <a:t>Data Flow Diagram (DFD) Level 2</a:t>
            </a:r>
            <a:br>
              <a:rPr lang="en-IN" b="1" dirty="0">
                <a:cs typeface="Times New Roman" panose="02020603050405020304" pitchFamily="18" charset="0"/>
              </a:rPr>
            </a:br>
            <a:r>
              <a:rPr lang="en-IN" sz="4400" b="1" dirty="0">
                <a:effectLst/>
                <a:latin typeface="Times New Roman" panose="02020603050405020304" pitchFamily="18" charset="0"/>
                <a:ea typeface="Calibri" panose="020F0502020204030204" pitchFamily="34" charset="0"/>
                <a:cs typeface="Mangal" panose="02040503050203030202" pitchFamily="18" charset="0"/>
              </a:rPr>
              <a:t>User Authentication &amp; Role Management</a:t>
            </a:r>
            <a:br>
              <a:rPr lang="en-IN" sz="4400" dirty="0">
                <a:effectLst/>
                <a:latin typeface="Calibri" panose="020F0502020204030204" pitchFamily="34" charset="0"/>
                <a:ea typeface="Calibri" panose="020F0502020204030204" pitchFamily="34" charset="0"/>
                <a:cs typeface="Mangal" panose="02040503050203030202" pitchFamily="18" charset="0"/>
              </a:rPr>
            </a:br>
            <a:endParaRPr lang="en-IN" b="1" dirty="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724CDEAC-089C-F6DE-536B-A6A0FB6DB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527B9A22-F1CF-7A76-1E76-8DCEE47E7B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AFDA8E87-4FD5-7D7F-76D3-52E6C29E6FA3}"/>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F3436D13-63B3-3E9F-A08B-24946443EA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6EAA39D2-23B1-BF4E-2BCB-F03B029FD7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2FF941B3-805F-944C-7684-D6B738EA68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3E3D91-13D0-C43B-37C9-29487F04677A}"/>
              </a:ext>
            </a:extLst>
          </p:cNvPr>
          <p:cNvSpPr txBox="1"/>
          <p:nvPr/>
        </p:nvSpPr>
        <p:spPr>
          <a:xfrm>
            <a:off x="11353800" y="23661"/>
            <a:ext cx="767119" cy="707886"/>
          </a:xfrm>
          <a:prstGeom prst="rect">
            <a:avLst/>
          </a:prstGeom>
          <a:noFill/>
        </p:spPr>
        <p:txBody>
          <a:bodyPr wrap="square" rtlCol="0">
            <a:spAutoFit/>
          </a:bodyPr>
          <a:lstStyle/>
          <a:p>
            <a:r>
              <a:rPr lang="en-IN" sz="4000" b="1" dirty="0"/>
              <a:t>18</a:t>
            </a:r>
          </a:p>
        </p:txBody>
      </p:sp>
    </p:spTree>
    <p:extLst>
      <p:ext uri="{BB962C8B-B14F-4D97-AF65-F5344CB8AC3E}">
        <p14:creationId xmlns:p14="http://schemas.microsoft.com/office/powerpoint/2010/main" val="374445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8C3C-E7FC-CB14-6130-901B097245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5A7C4C-D221-CCF0-321B-416685259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44" y="1956433"/>
            <a:ext cx="8014321" cy="4716556"/>
          </a:xfrm>
          <a:prstGeom prst="rect">
            <a:avLst/>
          </a:prstGeom>
        </p:spPr>
      </p:pic>
      <p:sp>
        <p:nvSpPr>
          <p:cNvPr id="2" name="Title 1">
            <a:extLst>
              <a:ext uri="{FF2B5EF4-FFF2-40B4-BE49-F238E27FC236}">
                <a16:creationId xmlns:a16="http://schemas.microsoft.com/office/drawing/2014/main" id="{F1F73C1F-88FE-7B10-4A2C-6C60B50B0427}"/>
              </a:ext>
            </a:extLst>
          </p:cNvPr>
          <p:cNvSpPr>
            <a:spLocks noGrp="1"/>
          </p:cNvSpPr>
          <p:nvPr>
            <p:ph type="title"/>
          </p:nvPr>
        </p:nvSpPr>
        <p:spPr>
          <a:xfrm>
            <a:off x="407784" y="1152115"/>
            <a:ext cx="9352442" cy="804318"/>
          </a:xfrm>
        </p:spPr>
        <p:txBody>
          <a:bodyPr>
            <a:normAutofit fontScale="90000"/>
          </a:bodyPr>
          <a:lstStyle/>
          <a:p>
            <a:r>
              <a:rPr lang="en-IN" b="1" dirty="0">
                <a:cs typeface="Times New Roman" panose="02020603050405020304" pitchFamily="18" charset="0"/>
              </a:rPr>
              <a:t>Data Flow Diagram (DFD) Level 2</a:t>
            </a:r>
            <a:br>
              <a:rPr lang="en-IN" b="1" dirty="0">
                <a:cs typeface="Times New Roman" panose="02020603050405020304" pitchFamily="18" charset="0"/>
              </a:rPr>
            </a:br>
            <a:r>
              <a:rPr lang="en-IN" sz="4400" b="1" kern="0" dirty="0">
                <a:effectLst/>
                <a:latin typeface="Times New Roman" panose="02020603050405020304" pitchFamily="18" charset="0"/>
                <a:ea typeface="Calibri" panose="020F0502020204030204" pitchFamily="34" charset="0"/>
              </a:rPr>
              <a:t>CanSat Telemetry Acquisition</a:t>
            </a:r>
            <a:br>
              <a:rPr lang="en-IN" sz="4400" dirty="0"/>
            </a:br>
            <a:endParaRPr lang="en-IN" b="1" dirty="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1FE31BF0-C7D8-57FE-7941-50E5A9CE8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4F51A0C8-ED1D-4A81-5141-28ADCEB5D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95FE0612-EE27-6E20-0FC3-8B46A5D794D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9127997B-7E86-D9C9-094F-27E0F04B82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E28B53E3-5DC2-8809-7BE5-82AE36039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8C9E9E3A-5926-B6E1-F1B7-85204F3A0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BC8E06-9CCD-26BA-6892-272CDFB6FEF3}"/>
              </a:ext>
            </a:extLst>
          </p:cNvPr>
          <p:cNvSpPr txBox="1"/>
          <p:nvPr/>
        </p:nvSpPr>
        <p:spPr>
          <a:xfrm>
            <a:off x="11353800" y="23661"/>
            <a:ext cx="767119" cy="707886"/>
          </a:xfrm>
          <a:prstGeom prst="rect">
            <a:avLst/>
          </a:prstGeom>
          <a:noFill/>
        </p:spPr>
        <p:txBody>
          <a:bodyPr wrap="square" rtlCol="0">
            <a:spAutoFit/>
          </a:bodyPr>
          <a:lstStyle/>
          <a:p>
            <a:r>
              <a:rPr lang="en-IN" sz="4000" b="1" dirty="0"/>
              <a:t>19</a:t>
            </a:r>
          </a:p>
        </p:txBody>
      </p:sp>
    </p:spTree>
    <p:extLst>
      <p:ext uri="{BB962C8B-B14F-4D97-AF65-F5344CB8AC3E}">
        <p14:creationId xmlns:p14="http://schemas.microsoft.com/office/powerpoint/2010/main" val="2703548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7478-2206-EB3F-EC2F-CCBDDE929DAD}"/>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9FF8662-6F04-09F9-A103-4BAB0C021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210" y="1956433"/>
            <a:ext cx="7379990" cy="4735215"/>
          </a:xfrm>
          <a:prstGeom prst="rect">
            <a:avLst/>
          </a:prstGeom>
        </p:spPr>
      </p:pic>
      <p:sp>
        <p:nvSpPr>
          <p:cNvPr id="2" name="Title 1">
            <a:extLst>
              <a:ext uri="{FF2B5EF4-FFF2-40B4-BE49-F238E27FC236}">
                <a16:creationId xmlns:a16="http://schemas.microsoft.com/office/drawing/2014/main" id="{87570671-8A26-7A49-D499-BBB880187906}"/>
              </a:ext>
            </a:extLst>
          </p:cNvPr>
          <p:cNvSpPr>
            <a:spLocks noGrp="1"/>
          </p:cNvSpPr>
          <p:nvPr>
            <p:ph type="title"/>
          </p:nvPr>
        </p:nvSpPr>
        <p:spPr>
          <a:xfrm>
            <a:off x="407784" y="1152115"/>
            <a:ext cx="9352442" cy="804318"/>
          </a:xfrm>
        </p:spPr>
        <p:txBody>
          <a:bodyPr>
            <a:normAutofit fontScale="90000"/>
          </a:bodyPr>
          <a:lstStyle/>
          <a:p>
            <a:r>
              <a:rPr lang="en-IN" b="1" dirty="0">
                <a:cs typeface="Times New Roman" panose="02020603050405020304" pitchFamily="18" charset="0"/>
              </a:rPr>
              <a:t>Data Flow Diagram (DFD) Level 2</a:t>
            </a:r>
            <a:br>
              <a:rPr lang="en-IN" b="1" dirty="0">
                <a:cs typeface="Times New Roman" panose="02020603050405020304" pitchFamily="18" charset="0"/>
              </a:rPr>
            </a:br>
            <a:r>
              <a:rPr lang="en-IN" sz="4400" b="1" kern="0" dirty="0">
                <a:effectLst/>
                <a:latin typeface="Times New Roman" panose="02020603050405020304" pitchFamily="18" charset="0"/>
                <a:ea typeface="Calibri" panose="020F0502020204030204" pitchFamily="34" charset="0"/>
              </a:rPr>
              <a:t>Data Filtering &amp; Analysis</a:t>
            </a:r>
            <a:br>
              <a:rPr lang="en-IN" sz="4400" dirty="0"/>
            </a:br>
            <a:endParaRPr lang="en-IN" b="1" dirty="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7169CB7F-9478-629C-762B-A4668ED7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C7DBA8D3-BBE5-890F-CFE5-DCBC66354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1B921F7B-E381-5BAC-3112-5978B7AA280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A8A8B2D2-26EB-04EF-D72C-B396DFD04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7FC2983F-193C-64FC-C876-07311B2FFE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8B0D5B6E-627A-FE5B-D0C7-B599E4C38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4BE630-574C-B7F5-FB31-6BD91F34ED5A}"/>
              </a:ext>
            </a:extLst>
          </p:cNvPr>
          <p:cNvSpPr txBox="1"/>
          <p:nvPr/>
        </p:nvSpPr>
        <p:spPr>
          <a:xfrm>
            <a:off x="11353800" y="23661"/>
            <a:ext cx="767119" cy="707886"/>
          </a:xfrm>
          <a:prstGeom prst="rect">
            <a:avLst/>
          </a:prstGeom>
          <a:noFill/>
        </p:spPr>
        <p:txBody>
          <a:bodyPr wrap="square" rtlCol="0">
            <a:spAutoFit/>
          </a:bodyPr>
          <a:lstStyle/>
          <a:p>
            <a:r>
              <a:rPr lang="en-IN" sz="4000" b="1" dirty="0"/>
              <a:t>20</a:t>
            </a:r>
          </a:p>
        </p:txBody>
      </p:sp>
    </p:spTree>
    <p:extLst>
      <p:ext uri="{BB962C8B-B14F-4D97-AF65-F5344CB8AC3E}">
        <p14:creationId xmlns:p14="http://schemas.microsoft.com/office/powerpoint/2010/main" val="3925278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61802AB-83E2-668D-E2FD-0B2291B6C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340" y="777293"/>
            <a:ext cx="7226887" cy="5891266"/>
          </a:xfrm>
          <a:prstGeom prst="rect">
            <a:avLst/>
          </a:prstGeom>
        </p:spPr>
      </p:pic>
      <p:sp>
        <p:nvSpPr>
          <p:cNvPr id="2" name="Title 1">
            <a:extLst>
              <a:ext uri="{FF2B5EF4-FFF2-40B4-BE49-F238E27FC236}">
                <a16:creationId xmlns:a16="http://schemas.microsoft.com/office/drawing/2014/main" id="{4CBC5911-5281-ACB2-0F52-644D63070128}"/>
              </a:ext>
            </a:extLst>
          </p:cNvPr>
          <p:cNvSpPr>
            <a:spLocks noGrp="1"/>
          </p:cNvSpPr>
          <p:nvPr>
            <p:ph type="title"/>
          </p:nvPr>
        </p:nvSpPr>
        <p:spPr>
          <a:xfrm>
            <a:off x="2143144" y="42678"/>
            <a:ext cx="8027329" cy="734616"/>
          </a:xfrm>
        </p:spPr>
        <p:txBody>
          <a:bodyPr/>
          <a:lstStyle/>
          <a:p>
            <a:r>
              <a:rPr lang="en-IN" b="1" dirty="0">
                <a:cs typeface="Times New Roman" panose="02020603050405020304" pitchFamily="18" charset="0"/>
              </a:rPr>
              <a:t>Entity Relationship (ER) Diagram</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55901351-A53C-115A-4386-FCE211ECA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572868A0-9F93-4274-EDF5-010D885D5D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1B271E-A112-ECC4-FF6D-8AE2644711D1}"/>
              </a:ext>
            </a:extLst>
          </p:cNvPr>
          <p:cNvSpPr txBox="1"/>
          <p:nvPr/>
        </p:nvSpPr>
        <p:spPr>
          <a:xfrm>
            <a:off x="11353800" y="23661"/>
            <a:ext cx="767119" cy="707886"/>
          </a:xfrm>
          <a:prstGeom prst="rect">
            <a:avLst/>
          </a:prstGeom>
          <a:noFill/>
        </p:spPr>
        <p:txBody>
          <a:bodyPr wrap="square" rtlCol="0">
            <a:spAutoFit/>
          </a:bodyPr>
          <a:lstStyle/>
          <a:p>
            <a:r>
              <a:rPr lang="en-IN" sz="4000" b="1" dirty="0"/>
              <a:t>21</a:t>
            </a:r>
          </a:p>
        </p:txBody>
      </p:sp>
    </p:spTree>
    <p:extLst>
      <p:ext uri="{BB962C8B-B14F-4D97-AF65-F5344CB8AC3E}">
        <p14:creationId xmlns:p14="http://schemas.microsoft.com/office/powerpoint/2010/main" val="498362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7148D-C328-5831-1F37-B5B59531FF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8E1314-F2D3-8802-EDA1-4632E450331C}"/>
              </a:ext>
            </a:extLst>
          </p:cNvPr>
          <p:cNvPicPr>
            <a:picLocks noChangeAspect="1"/>
          </p:cNvPicPr>
          <p:nvPr/>
        </p:nvPicPr>
        <p:blipFill>
          <a:blip r:embed="rId2"/>
          <a:stretch>
            <a:fillRect/>
          </a:stretch>
        </p:blipFill>
        <p:spPr>
          <a:xfrm>
            <a:off x="1811636" y="1596787"/>
            <a:ext cx="7529980" cy="5076201"/>
          </a:xfrm>
          <a:prstGeom prst="rect">
            <a:avLst/>
          </a:prstGeom>
        </p:spPr>
      </p:pic>
      <p:sp>
        <p:nvSpPr>
          <p:cNvPr id="2" name="Title 1">
            <a:extLst>
              <a:ext uri="{FF2B5EF4-FFF2-40B4-BE49-F238E27FC236}">
                <a16:creationId xmlns:a16="http://schemas.microsoft.com/office/drawing/2014/main" id="{0F9740EB-F93C-A39A-0E73-C3E59C948180}"/>
              </a:ext>
            </a:extLst>
          </p:cNvPr>
          <p:cNvSpPr>
            <a:spLocks noGrp="1"/>
          </p:cNvSpPr>
          <p:nvPr>
            <p:ph type="title"/>
          </p:nvPr>
        </p:nvSpPr>
        <p:spPr>
          <a:xfrm>
            <a:off x="1078210" y="731547"/>
            <a:ext cx="5246256" cy="734615"/>
          </a:xfrm>
        </p:spPr>
        <p:txBody>
          <a:bodyPr>
            <a:normAutofit/>
          </a:bodyPr>
          <a:lstStyle/>
          <a:p>
            <a:r>
              <a:rPr lang="en-US" sz="4400" b="1" dirty="0"/>
              <a:t>Relationship Schema</a:t>
            </a:r>
            <a:endParaRPr lang="en-IN" b="1" dirty="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04F49AC1-5EA4-CD0D-9212-87029A3CA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EF3CDE16-6857-A731-1438-5E0525497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C0CE823B-45C5-AB2F-B429-E0D94CC7CCFD}"/>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6029638F-AF46-D7B9-C965-867DCA63C2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4DE1C932-0514-3B09-A806-11BD8D669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2" descr="Srinivas University | Top BSC, B.com, MBA, PGDM Colleges in Bangalore ...">
            <a:extLst>
              <a:ext uri="{FF2B5EF4-FFF2-40B4-BE49-F238E27FC236}">
                <a16:creationId xmlns:a16="http://schemas.microsoft.com/office/drawing/2014/main" id="{DD3B3069-C4AF-D9FE-B608-B27D4F04B9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AAA94D9-3F61-D63A-1750-4412160ACE8E}"/>
              </a:ext>
            </a:extLst>
          </p:cNvPr>
          <p:cNvSpPr txBox="1"/>
          <p:nvPr/>
        </p:nvSpPr>
        <p:spPr>
          <a:xfrm>
            <a:off x="11353800" y="23661"/>
            <a:ext cx="767119" cy="707886"/>
          </a:xfrm>
          <a:prstGeom prst="rect">
            <a:avLst/>
          </a:prstGeom>
          <a:noFill/>
        </p:spPr>
        <p:txBody>
          <a:bodyPr wrap="square" rtlCol="0">
            <a:spAutoFit/>
          </a:bodyPr>
          <a:lstStyle/>
          <a:p>
            <a:r>
              <a:rPr lang="en-IN" sz="4000" b="1" dirty="0"/>
              <a:t>22</a:t>
            </a:r>
          </a:p>
        </p:txBody>
      </p:sp>
    </p:spTree>
    <p:extLst>
      <p:ext uri="{BB962C8B-B14F-4D97-AF65-F5344CB8AC3E}">
        <p14:creationId xmlns:p14="http://schemas.microsoft.com/office/powerpoint/2010/main" val="3042954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C5911-5281-ACB2-0F52-644D63070128}"/>
              </a:ext>
            </a:extLst>
          </p:cNvPr>
          <p:cNvSpPr>
            <a:spLocks noGrp="1"/>
          </p:cNvSpPr>
          <p:nvPr>
            <p:ph type="title"/>
          </p:nvPr>
        </p:nvSpPr>
        <p:spPr>
          <a:xfrm>
            <a:off x="3126891" y="152840"/>
            <a:ext cx="3860660" cy="609214"/>
          </a:xfrm>
        </p:spPr>
        <p:txBody>
          <a:bodyPr>
            <a:noAutofit/>
          </a:bodyPr>
          <a:lstStyle/>
          <a:p>
            <a:r>
              <a:rPr lang="en-IN" b="1" dirty="0">
                <a:cs typeface="Times New Roman" panose="02020603050405020304" pitchFamily="18" charset="0"/>
              </a:rPr>
              <a:t>Database Table</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55901351-A53C-115A-4386-FCE211ECA6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3309" y="152840"/>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B27DF776-8B96-23C0-8370-39BEEA80F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87385A-6162-AB54-9A15-6D36831C121E}"/>
              </a:ext>
            </a:extLst>
          </p:cNvPr>
          <p:cNvSpPr txBox="1"/>
          <p:nvPr/>
        </p:nvSpPr>
        <p:spPr>
          <a:xfrm>
            <a:off x="984508" y="647980"/>
            <a:ext cx="3562010" cy="769441"/>
          </a:xfrm>
          <a:prstGeom prst="rect">
            <a:avLst/>
          </a:prstGeom>
          <a:noFill/>
        </p:spPr>
        <p:txBody>
          <a:bodyPr wrap="square">
            <a:spAutoFit/>
          </a:bodyPr>
          <a:lstStyle/>
          <a:p>
            <a:r>
              <a:rPr lang="en-IN" sz="4400" b="1" dirty="0">
                <a:latin typeface="+mj-lt"/>
              </a:rPr>
              <a:t>1. Users Table</a:t>
            </a:r>
            <a:r>
              <a:rPr lang="en-IN" sz="4400" dirty="0">
                <a:latin typeface="+mj-lt"/>
              </a:rPr>
              <a:t> </a:t>
            </a:r>
          </a:p>
        </p:txBody>
      </p:sp>
      <p:graphicFrame>
        <p:nvGraphicFramePr>
          <p:cNvPr id="8" name="Table 7">
            <a:extLst>
              <a:ext uri="{FF2B5EF4-FFF2-40B4-BE49-F238E27FC236}">
                <a16:creationId xmlns:a16="http://schemas.microsoft.com/office/drawing/2014/main" id="{953E1029-10A4-47A0-4439-B9891468A83C}"/>
              </a:ext>
            </a:extLst>
          </p:cNvPr>
          <p:cNvGraphicFramePr>
            <a:graphicFrameLocks noGrp="1"/>
          </p:cNvGraphicFramePr>
          <p:nvPr>
            <p:extLst>
              <p:ext uri="{D42A27DB-BD31-4B8C-83A1-F6EECF244321}">
                <p14:modId xmlns:p14="http://schemas.microsoft.com/office/powerpoint/2010/main" val="1302182726"/>
              </p:ext>
            </p:extLst>
          </p:nvPr>
        </p:nvGraphicFramePr>
        <p:xfrm>
          <a:off x="253961" y="1303347"/>
          <a:ext cx="11755159" cy="5076995"/>
        </p:xfrm>
        <a:graphic>
          <a:graphicData uri="http://schemas.openxmlformats.org/drawingml/2006/table">
            <a:tbl>
              <a:tblPr firstRow="1" bandRow="1">
                <a:tableStyleId>{69012ECD-51FC-41F1-AA8D-1B2483CD663E}</a:tableStyleId>
              </a:tblPr>
              <a:tblGrid>
                <a:gridCol w="1893456">
                  <a:extLst>
                    <a:ext uri="{9D8B030D-6E8A-4147-A177-3AD203B41FA5}">
                      <a16:colId xmlns:a16="http://schemas.microsoft.com/office/drawing/2014/main" val="393055502"/>
                    </a:ext>
                  </a:extLst>
                </a:gridCol>
                <a:gridCol w="1208168">
                  <a:extLst>
                    <a:ext uri="{9D8B030D-6E8A-4147-A177-3AD203B41FA5}">
                      <a16:colId xmlns:a16="http://schemas.microsoft.com/office/drawing/2014/main" val="2087560191"/>
                    </a:ext>
                  </a:extLst>
                </a:gridCol>
                <a:gridCol w="3592432">
                  <a:extLst>
                    <a:ext uri="{9D8B030D-6E8A-4147-A177-3AD203B41FA5}">
                      <a16:colId xmlns:a16="http://schemas.microsoft.com/office/drawing/2014/main" val="1760254635"/>
                    </a:ext>
                  </a:extLst>
                </a:gridCol>
                <a:gridCol w="5061103">
                  <a:extLst>
                    <a:ext uri="{9D8B030D-6E8A-4147-A177-3AD203B41FA5}">
                      <a16:colId xmlns:a16="http://schemas.microsoft.com/office/drawing/2014/main" val="3984051567"/>
                    </a:ext>
                  </a:extLst>
                </a:gridCol>
              </a:tblGrid>
              <a:tr h="834171">
                <a:tc>
                  <a:txBody>
                    <a:bodyPr/>
                    <a:lstStyle/>
                    <a:p>
                      <a:pPr marL="0" algn="ctr">
                        <a:lnSpc>
                          <a:spcPct val="150000"/>
                        </a:lnSpc>
                        <a:spcBef>
                          <a:spcPts val="500"/>
                        </a:spcBef>
                        <a:spcAft>
                          <a:spcPts val="500"/>
                        </a:spcAft>
                        <a:buNone/>
                      </a:pPr>
                      <a:r>
                        <a:rPr lang="en-IN" sz="2000" b="1" kern="100" dirty="0">
                          <a:solidFill>
                            <a:schemeClr val="bg1"/>
                          </a:solidFill>
                          <a:effectLst/>
                        </a:rPr>
                        <a:t>Column Name</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b="1" kern="100" dirty="0">
                          <a:solidFill>
                            <a:schemeClr val="bg1"/>
                          </a:solidFill>
                          <a:effectLst/>
                        </a:rPr>
                        <a:t>Data Type</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b="1" kern="100" dirty="0">
                          <a:solidFill>
                            <a:schemeClr val="bg1"/>
                          </a:solidFill>
                          <a:effectLst/>
                        </a:rPr>
                        <a:t>Constraints</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b="1" kern="100" dirty="0">
                          <a:solidFill>
                            <a:schemeClr val="bg1"/>
                          </a:solidFill>
                          <a:effectLst/>
                        </a:rPr>
                        <a:t>Description</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410840"/>
                  </a:ext>
                </a:extLst>
              </a:tr>
              <a:tr h="426068">
                <a:tc>
                  <a:txBody>
                    <a:bodyPr/>
                    <a:lstStyle/>
                    <a:p>
                      <a:pPr marL="0" algn="ctr">
                        <a:lnSpc>
                          <a:spcPct val="150000"/>
                        </a:lnSpc>
                        <a:spcBef>
                          <a:spcPts val="500"/>
                        </a:spcBef>
                        <a:spcAft>
                          <a:spcPts val="500"/>
                        </a:spcAft>
                        <a:buNone/>
                      </a:pPr>
                      <a:r>
                        <a:rPr lang="en-IN" sz="2000" kern="100" dirty="0">
                          <a:effectLst/>
                        </a:rPr>
                        <a:t>user_id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Integer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Primary Key, Auto-increment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Unique ID for each registered user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3063400"/>
                  </a:ext>
                </a:extLst>
              </a:tr>
              <a:tr h="395646">
                <a:tc>
                  <a:txBody>
                    <a:bodyPr/>
                    <a:lstStyle/>
                    <a:p>
                      <a:pPr marL="0" algn="ctr">
                        <a:lnSpc>
                          <a:spcPct val="150000"/>
                        </a:lnSpc>
                        <a:spcBef>
                          <a:spcPts val="500"/>
                        </a:spcBef>
                        <a:spcAft>
                          <a:spcPts val="500"/>
                        </a:spcAft>
                        <a:buNone/>
                      </a:pPr>
                      <a:r>
                        <a:rPr lang="en-IN" sz="2000" kern="100">
                          <a:effectLst/>
                        </a:rPr>
                        <a:t>Username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String</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Unique, 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Display name of the user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927752"/>
                  </a:ext>
                </a:extLst>
              </a:tr>
              <a:tr h="395646">
                <a:tc>
                  <a:txBody>
                    <a:bodyPr/>
                    <a:lstStyle/>
                    <a:p>
                      <a:pPr marL="0" algn="ctr">
                        <a:lnSpc>
                          <a:spcPct val="150000"/>
                        </a:lnSpc>
                        <a:spcBef>
                          <a:spcPts val="500"/>
                        </a:spcBef>
                        <a:spcAft>
                          <a:spcPts val="500"/>
                        </a:spcAft>
                        <a:buNone/>
                      </a:pPr>
                      <a:r>
                        <a:rPr lang="en-IN" sz="2000" kern="100">
                          <a:effectLst/>
                        </a:rPr>
                        <a:t>Email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String</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Unique, Not Null</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Registered email address</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0059333"/>
                  </a:ext>
                </a:extLst>
              </a:tr>
              <a:tr h="395646">
                <a:tc>
                  <a:txBody>
                    <a:bodyPr/>
                    <a:lstStyle/>
                    <a:p>
                      <a:pPr marL="0" algn="ctr">
                        <a:lnSpc>
                          <a:spcPct val="150000"/>
                        </a:lnSpc>
                        <a:spcBef>
                          <a:spcPts val="500"/>
                        </a:spcBef>
                        <a:spcAft>
                          <a:spcPts val="500"/>
                        </a:spcAft>
                        <a:buNone/>
                      </a:pPr>
                      <a:r>
                        <a:rPr lang="en-IN" sz="2000" kern="100" dirty="0">
                          <a:effectLst/>
                        </a:rPr>
                        <a:t>password_hash</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String</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Not Null</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Hashed password using bcrypt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4462407"/>
                  </a:ext>
                </a:extLst>
              </a:tr>
              <a:tr h="395646">
                <a:tc>
                  <a:txBody>
                    <a:bodyPr/>
                    <a:lstStyle/>
                    <a:p>
                      <a:pPr marL="0" algn="ctr">
                        <a:lnSpc>
                          <a:spcPct val="150000"/>
                        </a:lnSpc>
                        <a:spcBef>
                          <a:spcPts val="500"/>
                        </a:spcBef>
                        <a:spcAft>
                          <a:spcPts val="500"/>
                        </a:spcAft>
                        <a:buNone/>
                      </a:pPr>
                      <a:r>
                        <a:rPr lang="en-IN" sz="2000" kern="100">
                          <a:effectLst/>
                        </a:rPr>
                        <a:t>Role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Default: 'user'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Role of the user (admin/user)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5438295"/>
                  </a:ext>
                </a:extLst>
              </a:tr>
              <a:tr h="395646">
                <a:tc>
                  <a:txBody>
                    <a:bodyPr/>
                    <a:lstStyle/>
                    <a:p>
                      <a:pPr marL="0" algn="ctr">
                        <a:lnSpc>
                          <a:spcPct val="150000"/>
                        </a:lnSpc>
                        <a:spcBef>
                          <a:spcPts val="500"/>
                        </a:spcBef>
                        <a:spcAft>
                          <a:spcPts val="500"/>
                        </a:spcAft>
                        <a:buNone/>
                      </a:pPr>
                      <a:r>
                        <a:rPr lang="en-IN" sz="2000" kern="100" dirty="0">
                          <a:effectLst/>
                        </a:rPr>
                        <a:t>totp_secret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Nullable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TOTP secret for 2FA</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087378"/>
                  </a:ext>
                </a:extLst>
              </a:tr>
              <a:tr h="395646">
                <a:tc>
                  <a:txBody>
                    <a:bodyPr/>
                    <a:lstStyle/>
                    <a:p>
                      <a:pPr marL="0" algn="ctr">
                        <a:lnSpc>
                          <a:spcPct val="150000"/>
                        </a:lnSpc>
                        <a:spcBef>
                          <a:spcPts val="500"/>
                        </a:spcBef>
                        <a:spcAft>
                          <a:spcPts val="500"/>
                        </a:spcAft>
                        <a:buNone/>
                      </a:pPr>
                      <a:r>
                        <a:rPr lang="en-IN" sz="2000" kern="100" dirty="0">
                          <a:effectLst/>
                        </a:rPr>
                        <a:t>isApproved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Boolean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Default: false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Indicates if the user is approved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795605"/>
                  </a:ext>
                </a:extLst>
              </a:tr>
              <a:tr h="395646">
                <a:tc>
                  <a:txBody>
                    <a:bodyPr/>
                    <a:lstStyle/>
                    <a:p>
                      <a:pPr marL="0" algn="ctr">
                        <a:lnSpc>
                          <a:spcPct val="150000"/>
                        </a:lnSpc>
                        <a:spcBef>
                          <a:spcPts val="500"/>
                        </a:spcBef>
                        <a:spcAft>
                          <a:spcPts val="500"/>
                        </a:spcAft>
                        <a:buNone/>
                      </a:pPr>
                      <a:r>
                        <a:rPr lang="en-IN" sz="2000" kern="100">
                          <a:effectLst/>
                        </a:rPr>
                        <a:t>isDisabled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Boolean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Default: false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Indicates if the user is disabled / banned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3907637"/>
                  </a:ext>
                </a:extLst>
              </a:tr>
              <a:tr h="395646">
                <a:tc>
                  <a:txBody>
                    <a:bodyPr/>
                    <a:lstStyle/>
                    <a:p>
                      <a:pPr marL="0" algn="ctr">
                        <a:lnSpc>
                          <a:spcPct val="150000"/>
                        </a:lnSpc>
                        <a:spcBef>
                          <a:spcPts val="500"/>
                        </a:spcBef>
                        <a:spcAft>
                          <a:spcPts val="500"/>
                        </a:spcAft>
                        <a:buNone/>
                      </a:pPr>
                      <a:r>
                        <a:rPr lang="en-IN" sz="2000" kern="100">
                          <a:effectLst/>
                        </a:rPr>
                        <a:t>createdAt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a:effectLst/>
                        </a:rPr>
                        <a:t>DateTime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Default: Current timestamp</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Account creation timestamp</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646606"/>
                  </a:ext>
                </a:extLst>
              </a:tr>
              <a:tr h="481263">
                <a:tc>
                  <a:txBody>
                    <a:bodyPr/>
                    <a:lstStyle/>
                    <a:p>
                      <a:pPr marL="0" algn="ctr">
                        <a:lnSpc>
                          <a:spcPct val="150000"/>
                        </a:lnSpc>
                        <a:spcBef>
                          <a:spcPts val="500"/>
                        </a:spcBef>
                        <a:spcAft>
                          <a:spcPts val="500"/>
                        </a:spcAft>
                        <a:buNone/>
                      </a:pPr>
                      <a:r>
                        <a:rPr lang="en-IN" sz="2000" kern="100" dirty="0">
                          <a:effectLst/>
                        </a:rPr>
                        <a:t>updatedAt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DateTime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Auto-updated on modification</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50000"/>
                        </a:lnSpc>
                        <a:spcBef>
                          <a:spcPts val="500"/>
                        </a:spcBef>
                        <a:spcAft>
                          <a:spcPts val="500"/>
                        </a:spcAft>
                        <a:buNone/>
                      </a:pPr>
                      <a:r>
                        <a:rPr lang="en-IN" sz="2000" kern="100" dirty="0">
                          <a:effectLst/>
                        </a:rPr>
                        <a:t>Last updated timestamp of the user record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177407"/>
                  </a:ext>
                </a:extLst>
              </a:tr>
            </a:tbl>
          </a:graphicData>
        </a:graphic>
      </p:graphicFrame>
      <p:sp>
        <p:nvSpPr>
          <p:cNvPr id="13" name="TextBox 12">
            <a:extLst>
              <a:ext uri="{FF2B5EF4-FFF2-40B4-BE49-F238E27FC236}">
                <a16:creationId xmlns:a16="http://schemas.microsoft.com/office/drawing/2014/main" id="{0C54B7E5-B1C9-1462-BF5C-DF89A1ADE0A0}"/>
              </a:ext>
            </a:extLst>
          </p:cNvPr>
          <p:cNvSpPr txBox="1"/>
          <p:nvPr/>
        </p:nvSpPr>
        <p:spPr>
          <a:xfrm>
            <a:off x="11353800" y="23661"/>
            <a:ext cx="767119" cy="707886"/>
          </a:xfrm>
          <a:prstGeom prst="rect">
            <a:avLst/>
          </a:prstGeom>
          <a:noFill/>
        </p:spPr>
        <p:txBody>
          <a:bodyPr wrap="square" rtlCol="0">
            <a:spAutoFit/>
          </a:bodyPr>
          <a:lstStyle/>
          <a:p>
            <a:r>
              <a:rPr lang="en-IN" sz="4000" b="1" dirty="0"/>
              <a:t>23</a:t>
            </a:r>
          </a:p>
        </p:txBody>
      </p:sp>
    </p:spTree>
    <p:extLst>
      <p:ext uri="{BB962C8B-B14F-4D97-AF65-F5344CB8AC3E}">
        <p14:creationId xmlns:p14="http://schemas.microsoft.com/office/powerpoint/2010/main" val="613618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CDE98-F950-A55B-85AB-311BE391F59B}"/>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8C979F47-2592-C63E-9FE1-42DF41FBC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D8EBEB73-F7E7-E794-7A54-55A849658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E48D499-F7BB-FBD0-5249-447342AA962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FD8E7897-D811-1EBD-A3D0-E1E95C288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B22AB1C-3AAE-837C-F42C-170A78F2A0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472" y="190957"/>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557FC647-2678-E5E8-08F2-7F21C97B66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051C69-774F-912F-1487-9D15A576409C}"/>
              </a:ext>
            </a:extLst>
          </p:cNvPr>
          <p:cNvSpPr txBox="1"/>
          <p:nvPr/>
        </p:nvSpPr>
        <p:spPr>
          <a:xfrm>
            <a:off x="984508" y="647980"/>
            <a:ext cx="6096756" cy="769441"/>
          </a:xfrm>
          <a:prstGeom prst="rect">
            <a:avLst/>
          </a:prstGeom>
          <a:noFill/>
        </p:spPr>
        <p:txBody>
          <a:bodyPr wrap="square">
            <a:spAutoFit/>
          </a:bodyPr>
          <a:lstStyle/>
          <a:p>
            <a:r>
              <a:rPr lang="en-IN" sz="4400" b="1" dirty="0">
                <a:latin typeface="+mj-lt"/>
              </a:rPr>
              <a:t>2. </a:t>
            </a:r>
            <a:r>
              <a:rPr lang="en-IN" sz="4400" b="1" kern="0" dirty="0">
                <a:effectLst/>
                <a:latin typeface="+mj-lt"/>
                <a:ea typeface="Calibri" panose="020F0502020204030204" pitchFamily="34" charset="0"/>
              </a:rPr>
              <a:t>Telemetry Table</a:t>
            </a:r>
            <a:r>
              <a:rPr lang="en-IN" sz="4400" dirty="0">
                <a:latin typeface="+mj-lt"/>
              </a:rPr>
              <a:t> </a:t>
            </a:r>
          </a:p>
        </p:txBody>
      </p:sp>
      <p:graphicFrame>
        <p:nvGraphicFramePr>
          <p:cNvPr id="13" name="Table 12">
            <a:extLst>
              <a:ext uri="{FF2B5EF4-FFF2-40B4-BE49-F238E27FC236}">
                <a16:creationId xmlns:a16="http://schemas.microsoft.com/office/drawing/2014/main" id="{02BA2BB7-8C35-9D16-CEA2-B78FF062EB9D}"/>
              </a:ext>
            </a:extLst>
          </p:cNvPr>
          <p:cNvGraphicFramePr>
            <a:graphicFrameLocks noGrp="1"/>
          </p:cNvGraphicFramePr>
          <p:nvPr>
            <p:extLst>
              <p:ext uri="{D42A27DB-BD31-4B8C-83A1-F6EECF244321}">
                <p14:modId xmlns:p14="http://schemas.microsoft.com/office/powerpoint/2010/main" val="1748517080"/>
              </p:ext>
            </p:extLst>
          </p:nvPr>
        </p:nvGraphicFramePr>
        <p:xfrm>
          <a:off x="396240" y="1650341"/>
          <a:ext cx="10287000" cy="4541837"/>
        </p:xfrm>
        <a:graphic>
          <a:graphicData uri="http://schemas.openxmlformats.org/drawingml/2006/table">
            <a:tbl>
              <a:tblPr firstRow="1" bandRow="1">
                <a:tableStyleId>{69012ECD-51FC-41F1-AA8D-1B2483CD663E}</a:tableStyleId>
              </a:tblPr>
              <a:tblGrid>
                <a:gridCol w="1752600">
                  <a:extLst>
                    <a:ext uri="{9D8B030D-6E8A-4147-A177-3AD203B41FA5}">
                      <a16:colId xmlns:a16="http://schemas.microsoft.com/office/drawing/2014/main" val="3500789954"/>
                    </a:ext>
                  </a:extLst>
                </a:gridCol>
                <a:gridCol w="1447800">
                  <a:extLst>
                    <a:ext uri="{9D8B030D-6E8A-4147-A177-3AD203B41FA5}">
                      <a16:colId xmlns:a16="http://schemas.microsoft.com/office/drawing/2014/main" val="2391330661"/>
                    </a:ext>
                  </a:extLst>
                </a:gridCol>
                <a:gridCol w="3261360">
                  <a:extLst>
                    <a:ext uri="{9D8B030D-6E8A-4147-A177-3AD203B41FA5}">
                      <a16:colId xmlns:a16="http://schemas.microsoft.com/office/drawing/2014/main" val="1982227454"/>
                    </a:ext>
                  </a:extLst>
                </a:gridCol>
                <a:gridCol w="3825240">
                  <a:extLst>
                    <a:ext uri="{9D8B030D-6E8A-4147-A177-3AD203B41FA5}">
                      <a16:colId xmlns:a16="http://schemas.microsoft.com/office/drawing/2014/main" val="225076453"/>
                    </a:ext>
                  </a:extLst>
                </a:gridCol>
              </a:tblGrid>
              <a:tr h="542005">
                <a:tc>
                  <a:txBody>
                    <a:bodyPr/>
                    <a:lstStyle/>
                    <a:p>
                      <a:pPr algn="ctr">
                        <a:lnSpc>
                          <a:spcPct val="115000"/>
                        </a:lnSpc>
                        <a:spcAft>
                          <a:spcPts val="1000"/>
                        </a:spcAft>
                        <a:buNone/>
                      </a:pPr>
                      <a:r>
                        <a:rPr lang="en-IN" sz="2000" b="1" kern="100" dirty="0">
                          <a:solidFill>
                            <a:schemeClr val="bg1"/>
                          </a:solidFill>
                          <a:effectLst/>
                        </a:rPr>
                        <a:t>Column Name</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b="1" kern="100">
                          <a:solidFill>
                            <a:schemeClr val="bg1"/>
                          </a:solidFill>
                          <a:effectLst/>
                        </a:rPr>
                        <a:t>Data Type</a:t>
                      </a:r>
                      <a:endParaRPr lang="en-IN" sz="2000" kern="1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b="1" kern="100" dirty="0">
                          <a:solidFill>
                            <a:schemeClr val="bg1"/>
                          </a:solidFill>
                          <a:effectLst/>
                        </a:rPr>
                        <a:t>Constraints</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b="1" kern="100" dirty="0">
                          <a:solidFill>
                            <a:schemeClr val="bg1"/>
                          </a:solidFill>
                          <a:effectLst/>
                        </a:rPr>
                        <a:t>Description</a:t>
                      </a:r>
                      <a:endParaRPr lang="en-IN" sz="20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624132"/>
                  </a:ext>
                </a:extLst>
              </a:tr>
              <a:tr h="566552">
                <a:tc>
                  <a:txBody>
                    <a:bodyPr/>
                    <a:lstStyle/>
                    <a:p>
                      <a:pPr algn="ctr">
                        <a:lnSpc>
                          <a:spcPct val="115000"/>
                        </a:lnSpc>
                        <a:spcAft>
                          <a:spcPts val="1000"/>
                        </a:spcAft>
                        <a:buNone/>
                      </a:pPr>
                      <a:r>
                        <a:rPr lang="en-IN" sz="2000" kern="100" dirty="0">
                          <a:effectLst/>
                        </a:rPr>
                        <a:t>telemetry_id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Integer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Primary Key, Auto-increment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Unique telemetry entry ID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241268"/>
                  </a:ext>
                </a:extLst>
              </a:tr>
              <a:tr h="552233">
                <a:tc>
                  <a:txBody>
                    <a:bodyPr/>
                    <a:lstStyle/>
                    <a:p>
                      <a:pPr algn="ctr">
                        <a:lnSpc>
                          <a:spcPct val="115000"/>
                        </a:lnSpc>
                        <a:spcAft>
                          <a:spcPts val="1000"/>
                        </a:spcAft>
                        <a:buNone/>
                      </a:pPr>
                      <a:r>
                        <a:rPr lang="en-IN" sz="2000" kern="100">
                          <a:effectLst/>
                        </a:rPr>
                        <a:t>Temperature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Float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Temperature reading from CanSat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544597"/>
                  </a:ext>
                </a:extLst>
              </a:tr>
              <a:tr h="542005">
                <a:tc>
                  <a:txBody>
                    <a:bodyPr/>
                    <a:lstStyle/>
                    <a:p>
                      <a:pPr algn="ctr">
                        <a:lnSpc>
                          <a:spcPct val="115000"/>
                        </a:lnSpc>
                        <a:spcAft>
                          <a:spcPts val="1000"/>
                        </a:spcAft>
                        <a:buNone/>
                      </a:pPr>
                      <a:r>
                        <a:rPr lang="en-IN" sz="2000" kern="100">
                          <a:effectLst/>
                        </a:rPr>
                        <a:t>Pressure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Float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Pressure reading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4881918"/>
                  </a:ext>
                </a:extLst>
              </a:tr>
              <a:tr h="572026">
                <a:tc>
                  <a:txBody>
                    <a:bodyPr/>
                    <a:lstStyle/>
                    <a:p>
                      <a:pPr algn="ctr">
                        <a:lnSpc>
                          <a:spcPct val="115000"/>
                        </a:lnSpc>
                        <a:spcAft>
                          <a:spcPts val="1000"/>
                        </a:spcAft>
                        <a:buNone/>
                      </a:pPr>
                      <a:r>
                        <a:rPr lang="en-IN" sz="2000" kern="100">
                          <a:effectLst/>
                        </a:rPr>
                        <a:t>Altitude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Float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Altitude data from sensor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507181"/>
                  </a:ext>
                </a:extLst>
              </a:tr>
              <a:tr h="542005">
                <a:tc>
                  <a:txBody>
                    <a:bodyPr/>
                    <a:lstStyle/>
                    <a:p>
                      <a:pPr algn="ctr">
                        <a:lnSpc>
                          <a:spcPct val="115000"/>
                        </a:lnSpc>
                        <a:spcAft>
                          <a:spcPts val="1000"/>
                        </a:spcAft>
                        <a:buNone/>
                      </a:pPr>
                      <a:r>
                        <a:rPr lang="en-IN" sz="2000" kern="100">
                          <a:effectLst/>
                        </a:rPr>
                        <a:t>Latitude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Float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Latitude coordinate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3036641"/>
                  </a:ext>
                </a:extLst>
              </a:tr>
              <a:tr h="542005">
                <a:tc>
                  <a:txBody>
                    <a:bodyPr/>
                    <a:lstStyle/>
                    <a:p>
                      <a:pPr algn="ctr">
                        <a:lnSpc>
                          <a:spcPct val="115000"/>
                        </a:lnSpc>
                        <a:spcAft>
                          <a:spcPts val="1000"/>
                        </a:spcAft>
                        <a:buNone/>
                      </a:pPr>
                      <a:r>
                        <a:rPr lang="en-IN" sz="2000" kern="100">
                          <a:effectLst/>
                        </a:rPr>
                        <a:t>Longitude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Float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Longitude coordinate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630274"/>
                  </a:ext>
                </a:extLst>
              </a:tr>
              <a:tr h="542005">
                <a:tc>
                  <a:txBody>
                    <a:bodyPr/>
                    <a:lstStyle/>
                    <a:p>
                      <a:pPr algn="ctr">
                        <a:lnSpc>
                          <a:spcPct val="115000"/>
                        </a:lnSpc>
                        <a:spcAft>
                          <a:spcPts val="1000"/>
                        </a:spcAft>
                        <a:buNone/>
                      </a:pPr>
                      <a:r>
                        <a:rPr lang="en-IN" sz="2000" kern="100" dirty="0">
                          <a:effectLst/>
                        </a:rPr>
                        <a:t>Timestamp</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DateTime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Not Null</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Time of data recording</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9904023"/>
                  </a:ext>
                </a:extLst>
              </a:tr>
            </a:tbl>
          </a:graphicData>
        </a:graphic>
      </p:graphicFrame>
      <p:sp>
        <p:nvSpPr>
          <p:cNvPr id="14" name="TextBox 13">
            <a:extLst>
              <a:ext uri="{FF2B5EF4-FFF2-40B4-BE49-F238E27FC236}">
                <a16:creationId xmlns:a16="http://schemas.microsoft.com/office/drawing/2014/main" id="{A8806C2A-EADC-690C-7C7E-B2A7517E2693}"/>
              </a:ext>
            </a:extLst>
          </p:cNvPr>
          <p:cNvSpPr txBox="1"/>
          <p:nvPr/>
        </p:nvSpPr>
        <p:spPr>
          <a:xfrm>
            <a:off x="11353800" y="23661"/>
            <a:ext cx="767119" cy="707886"/>
          </a:xfrm>
          <a:prstGeom prst="rect">
            <a:avLst/>
          </a:prstGeom>
          <a:noFill/>
        </p:spPr>
        <p:txBody>
          <a:bodyPr wrap="square" rtlCol="0">
            <a:spAutoFit/>
          </a:bodyPr>
          <a:lstStyle/>
          <a:p>
            <a:r>
              <a:rPr lang="en-IN" sz="4000" b="1" dirty="0"/>
              <a:t>24</a:t>
            </a:r>
          </a:p>
        </p:txBody>
      </p:sp>
    </p:spTree>
    <p:extLst>
      <p:ext uri="{BB962C8B-B14F-4D97-AF65-F5344CB8AC3E}">
        <p14:creationId xmlns:p14="http://schemas.microsoft.com/office/powerpoint/2010/main" val="312201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79CBD-C6CA-8247-9CE5-18EC8704D8DD}"/>
              </a:ext>
            </a:extLst>
          </p:cNvPr>
          <p:cNvSpPr>
            <a:spLocks noGrp="1"/>
          </p:cNvSpPr>
          <p:nvPr>
            <p:ph idx="1"/>
          </p:nvPr>
        </p:nvSpPr>
        <p:spPr>
          <a:xfrm>
            <a:off x="479678" y="1649614"/>
            <a:ext cx="11008512" cy="5817986"/>
          </a:xfrm>
        </p:spPr>
        <p:txBody>
          <a:bodyPr>
            <a:noAutofit/>
          </a:bodyPr>
          <a:lstStyle/>
          <a:p>
            <a:pPr>
              <a:lnSpc>
                <a:spcPct val="100000"/>
              </a:lnSpc>
              <a:buNone/>
            </a:pPr>
            <a:r>
              <a:rPr lang="en-US" sz="2400" dirty="0">
                <a:latin typeface="Times New Roman" panose="02020603050405020304" pitchFamily="18" charset="0"/>
                <a:cs typeface="Times New Roman" panose="02020603050405020304" pitchFamily="18" charset="0"/>
              </a:rPr>
              <a:t>CanSats, or </a:t>
            </a:r>
            <a:r>
              <a:rPr lang="en-US" sz="2400" b="1" dirty="0">
                <a:latin typeface="Times New Roman" panose="02020603050405020304" pitchFamily="18" charset="0"/>
                <a:cs typeface="Times New Roman" panose="02020603050405020304" pitchFamily="18" charset="0"/>
              </a:rPr>
              <a:t>Can-sized Satellites</a:t>
            </a:r>
            <a:r>
              <a:rPr lang="en-US" sz="2400" dirty="0">
                <a:latin typeface="Times New Roman" panose="02020603050405020304" pitchFamily="18" charset="0"/>
                <a:cs typeface="Times New Roman" panose="02020603050405020304" pitchFamily="18" charset="0"/>
              </a:rPr>
              <a:t>, are miniature space-bound systems designed for </a:t>
            </a:r>
          </a:p>
          <a:p>
            <a:pPr>
              <a:lnSpc>
                <a:spcPct val="100000"/>
              </a:lnSpc>
              <a:buNone/>
            </a:pPr>
            <a:r>
              <a:rPr lang="en-US" sz="2400" dirty="0">
                <a:latin typeface="Times New Roman" panose="02020603050405020304" pitchFamily="18" charset="0"/>
                <a:cs typeface="Times New Roman" panose="02020603050405020304" pitchFamily="18" charset="0"/>
              </a:rPr>
              <a:t>hands-on educational and research applications in aerospace and telemetry.</a:t>
            </a:r>
          </a:p>
          <a:p>
            <a:pPr>
              <a:lnSpc>
                <a:spcPct val="100000"/>
              </a:lnSpc>
              <a:buNone/>
            </a:pPr>
            <a:endParaRPr lang="en-US" sz="1400" dirty="0">
              <a:latin typeface="Times New Roman" panose="02020603050405020304" pitchFamily="18" charset="0"/>
              <a:cs typeface="Times New Roman" panose="02020603050405020304" pitchFamily="18" charset="0"/>
            </a:endParaRPr>
          </a:p>
          <a:p>
            <a:pPr>
              <a:lnSpc>
                <a:spcPct val="100000"/>
              </a:lnSpc>
              <a:buNone/>
            </a:pPr>
            <a:r>
              <a:rPr lang="en-US" sz="2400" dirty="0">
                <a:latin typeface="Times New Roman" panose="02020603050405020304" pitchFamily="18" charset="0"/>
                <a:cs typeface="Times New Roman" panose="02020603050405020304" pitchFamily="18" charset="0"/>
              </a:rPr>
              <a:t>This project presents a </a:t>
            </a:r>
            <a:r>
              <a:rPr lang="en-US" sz="2400" b="1" dirty="0">
                <a:latin typeface="Times New Roman" panose="02020603050405020304" pitchFamily="18" charset="0"/>
                <a:cs typeface="Times New Roman" panose="02020603050405020304" pitchFamily="18" charset="0"/>
              </a:rPr>
              <a:t>smart Ground Control Station</a:t>
            </a:r>
            <a:r>
              <a:rPr lang="en-US" sz="2400" dirty="0">
                <a:latin typeface="Times New Roman" panose="02020603050405020304" pitchFamily="18" charset="0"/>
                <a:cs typeface="Times New Roman" panose="02020603050405020304" pitchFamily="18" charset="0"/>
              </a:rPr>
              <a:t> that enables:</a:t>
            </a:r>
          </a:p>
          <a:p>
            <a:pPr>
              <a:lnSpc>
                <a:spcPct val="100000"/>
              </a:lnSpc>
            </a:pPr>
            <a:r>
              <a:rPr lang="en-US" sz="2400" b="1" dirty="0">
                <a:latin typeface="Times New Roman" panose="02020603050405020304" pitchFamily="18" charset="0"/>
                <a:cs typeface="Times New Roman" panose="02020603050405020304" pitchFamily="18" charset="0"/>
              </a:rPr>
              <a:t>Real-time telemetry monitoring</a:t>
            </a:r>
            <a:r>
              <a:rPr lang="en-US" sz="2400" dirty="0">
                <a:latin typeface="Times New Roman" panose="02020603050405020304" pitchFamily="18" charset="0"/>
                <a:cs typeface="Times New Roman" panose="02020603050405020304" pitchFamily="18" charset="0"/>
              </a:rPr>
              <a:t> of CanSats</a:t>
            </a:r>
          </a:p>
          <a:p>
            <a:pPr>
              <a:lnSpc>
                <a:spcPct val="100000"/>
              </a:lnSpc>
            </a:pPr>
            <a:r>
              <a:rPr lang="en-US" sz="2400" b="1" dirty="0">
                <a:latin typeface="Times New Roman" panose="02020603050405020304" pitchFamily="18" charset="0"/>
                <a:cs typeface="Times New Roman" panose="02020603050405020304" pitchFamily="18" charset="0"/>
              </a:rPr>
              <a:t>Secure user access</a:t>
            </a:r>
            <a:r>
              <a:rPr lang="en-US" sz="2400" dirty="0">
                <a:latin typeface="Times New Roman" panose="02020603050405020304" pitchFamily="18" charset="0"/>
                <a:cs typeface="Times New Roman" panose="02020603050405020304" pitchFamily="18" charset="0"/>
              </a:rPr>
              <a:t> with Two-Factor Authentication</a:t>
            </a:r>
          </a:p>
          <a:p>
            <a:pPr>
              <a:lnSpc>
                <a:spcPct val="100000"/>
              </a:lnSpc>
            </a:pPr>
            <a:r>
              <a:rPr lang="en-US" sz="2400" b="1" dirty="0">
                <a:latin typeface="Times New Roman" panose="02020603050405020304" pitchFamily="18" charset="0"/>
                <a:cs typeface="Times New Roman" panose="02020603050405020304" pitchFamily="18" charset="0"/>
              </a:rPr>
              <a:t>Live data visualization</a:t>
            </a:r>
            <a:r>
              <a:rPr lang="en-US" sz="2400" dirty="0">
                <a:latin typeface="Times New Roman" panose="02020603050405020304" pitchFamily="18" charset="0"/>
                <a:cs typeface="Times New Roman" panose="02020603050405020304" pitchFamily="18" charset="0"/>
              </a:rPr>
              <a:t> through charts and maps</a:t>
            </a:r>
          </a:p>
          <a:p>
            <a:pPr>
              <a:lnSpc>
                <a:spcPct val="100000"/>
              </a:lnSpc>
            </a:pPr>
            <a:r>
              <a:rPr lang="en-US" sz="2400" b="1" dirty="0">
                <a:latin typeface="Times New Roman" panose="02020603050405020304" pitchFamily="18" charset="0"/>
                <a:cs typeface="Times New Roman" panose="02020603050405020304" pitchFamily="18" charset="0"/>
              </a:rPr>
              <a:t>Historical telemetry filtering</a:t>
            </a:r>
            <a:r>
              <a:rPr lang="en-US" sz="2400" dirty="0">
                <a:latin typeface="Times New Roman" panose="02020603050405020304" pitchFamily="18" charset="0"/>
                <a:cs typeface="Times New Roman" panose="02020603050405020304" pitchFamily="18" charset="0"/>
              </a:rPr>
              <a:t> and analysis</a:t>
            </a:r>
          </a:p>
          <a:p>
            <a:pPr marL="0" indent="0">
              <a:lnSpc>
                <a:spcPct val="100000"/>
              </a:lnSpc>
              <a:buNone/>
            </a:pPr>
            <a:endParaRPr lang="en-US" sz="1400" dirty="0">
              <a:latin typeface="Times New Roman" panose="02020603050405020304" pitchFamily="18" charset="0"/>
              <a:cs typeface="Times New Roman" panose="02020603050405020304" pitchFamily="18" charset="0"/>
            </a:endParaRPr>
          </a:p>
          <a:p>
            <a:pPr marL="0" indent="0">
              <a:lnSpc>
                <a:spcPct val="100000"/>
              </a:lnSpc>
              <a:buNone/>
            </a:pPr>
            <a:r>
              <a:rPr lang="en-US" sz="2400" dirty="0">
                <a:latin typeface="Times New Roman" panose="02020603050405020304" pitchFamily="18" charset="0"/>
                <a:cs typeface="Times New Roman" panose="02020603050405020304" pitchFamily="18" charset="0"/>
              </a:rPr>
              <a:t>The system is built to simulate mission-like scenarios, delivering an interactive and secure environment for operators, analysts, and educators.</a:t>
            </a:r>
          </a:p>
          <a:p>
            <a:pPr marL="0" indent="0" algn="just">
              <a:lnSpc>
                <a:spcPct val="100000"/>
              </a:lnSpc>
              <a:buNone/>
            </a:pPr>
            <a:r>
              <a:rPr lang="en-IN" sz="2400" dirty="0">
                <a:latin typeface="Times New Roman" panose="02020603050405020304" pitchFamily="18" charset="0"/>
                <a:cs typeface="Times New Roman" panose="02020603050405020304" pitchFamily="18" charset="0"/>
              </a:rPr>
              <a:t>.</a:t>
            </a:r>
          </a:p>
        </p:txBody>
      </p:sp>
      <p:pic>
        <p:nvPicPr>
          <p:cNvPr id="5" name="Picture 4" descr="A close-up of text&#10;&#10;AI-generated content may be incorrect.">
            <a:extLst>
              <a:ext uri="{FF2B5EF4-FFF2-40B4-BE49-F238E27FC236}">
                <a16:creationId xmlns:a16="http://schemas.microsoft.com/office/drawing/2014/main" id="{70D42482-3D8C-D429-95D7-6E535C5C5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9FBFE989-EFE3-74A1-67DD-F52620A20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C4945700-2EB1-1DDC-A7D3-B5A49537F5E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0394D920-C98D-5708-115E-D7031F24D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845C02B-281C-37E8-9F21-1752E37F0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8" name="TextBox 7">
            <a:extLst>
              <a:ext uri="{FF2B5EF4-FFF2-40B4-BE49-F238E27FC236}">
                <a16:creationId xmlns:a16="http://schemas.microsoft.com/office/drawing/2014/main" id="{D12D15C8-DB75-7F7E-3D35-A9D0CD4BB2DC}"/>
              </a:ext>
            </a:extLst>
          </p:cNvPr>
          <p:cNvSpPr txBox="1"/>
          <p:nvPr/>
        </p:nvSpPr>
        <p:spPr>
          <a:xfrm>
            <a:off x="534157" y="533915"/>
            <a:ext cx="5668523" cy="1010341"/>
          </a:xfrm>
          <a:prstGeom prst="rect">
            <a:avLst/>
          </a:prstGeom>
          <a:noFill/>
        </p:spPr>
        <p:txBody>
          <a:bodyPr wrap="square">
            <a:spAutoFit/>
          </a:bodyPr>
          <a:lstStyle/>
          <a:p>
            <a:pPr>
              <a:lnSpc>
                <a:spcPct val="150000"/>
              </a:lnSpc>
            </a:pPr>
            <a:r>
              <a:rPr lang="en-IN" sz="4400" b="1" dirty="0">
                <a:latin typeface="+mj-lt"/>
                <a:cs typeface="Times New Roman" panose="02020603050405020304" pitchFamily="18" charset="0"/>
              </a:rPr>
              <a:t>1.1 Project Description</a:t>
            </a:r>
          </a:p>
        </p:txBody>
      </p:sp>
      <p:pic>
        <p:nvPicPr>
          <p:cNvPr id="2" name="Picture 2" descr="Srinivas University | Top BSC, B.com, MBA, PGDM Colleges in Bangalore ...">
            <a:extLst>
              <a:ext uri="{FF2B5EF4-FFF2-40B4-BE49-F238E27FC236}">
                <a16:creationId xmlns:a16="http://schemas.microsoft.com/office/drawing/2014/main" id="{8B26FA1A-0164-58B3-BF27-A451112C37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F83266-195B-9BFC-282F-0EF1DADA88E3}"/>
              </a:ext>
            </a:extLst>
          </p:cNvPr>
          <p:cNvSpPr txBox="1"/>
          <p:nvPr/>
        </p:nvSpPr>
        <p:spPr>
          <a:xfrm>
            <a:off x="11509896" y="-3068"/>
            <a:ext cx="548640" cy="707886"/>
          </a:xfrm>
          <a:prstGeom prst="rect">
            <a:avLst/>
          </a:prstGeom>
          <a:noFill/>
        </p:spPr>
        <p:txBody>
          <a:bodyPr wrap="square" rtlCol="0">
            <a:spAutoFit/>
          </a:bodyPr>
          <a:lstStyle/>
          <a:p>
            <a:r>
              <a:rPr lang="en-IN" sz="4000" b="1" dirty="0"/>
              <a:t>1</a:t>
            </a:r>
          </a:p>
        </p:txBody>
      </p:sp>
    </p:spTree>
    <p:extLst>
      <p:ext uri="{BB962C8B-B14F-4D97-AF65-F5344CB8AC3E}">
        <p14:creationId xmlns:p14="http://schemas.microsoft.com/office/powerpoint/2010/main" val="2940981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3237F-6AC9-3E94-A65F-A7E970AF334A}"/>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31725C70-F942-3262-0E76-746C75831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63BC851F-E6E2-A76D-DFD0-D4CE28529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25306350-B25A-4790-83BF-310A4E9218D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0D4EEB65-1BFD-676F-6F6F-5706AD938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B6CEB687-0F33-B789-8243-DD67D915A9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472" y="172198"/>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2244B234-AE77-4112-CA9D-77FB6A0AB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FE2B709-1577-582A-8B3C-FED0AC9D4339}"/>
              </a:ext>
            </a:extLst>
          </p:cNvPr>
          <p:cNvSpPr txBox="1"/>
          <p:nvPr/>
        </p:nvSpPr>
        <p:spPr>
          <a:xfrm>
            <a:off x="984508" y="647980"/>
            <a:ext cx="6096756" cy="769441"/>
          </a:xfrm>
          <a:prstGeom prst="rect">
            <a:avLst/>
          </a:prstGeom>
          <a:noFill/>
        </p:spPr>
        <p:txBody>
          <a:bodyPr wrap="square">
            <a:spAutoFit/>
          </a:bodyPr>
          <a:lstStyle/>
          <a:p>
            <a:r>
              <a:rPr lang="en-IN" sz="4400" b="1" kern="0" dirty="0">
                <a:effectLst/>
                <a:latin typeface="+mj-lt"/>
                <a:ea typeface="Calibri" panose="020F0502020204030204" pitchFamily="34" charset="0"/>
              </a:rPr>
              <a:t>3. Otps Table</a:t>
            </a:r>
            <a:r>
              <a:rPr lang="en-IN" sz="4400" dirty="0">
                <a:latin typeface="+mj-lt"/>
              </a:rPr>
              <a:t> </a:t>
            </a:r>
          </a:p>
        </p:txBody>
      </p:sp>
      <p:graphicFrame>
        <p:nvGraphicFramePr>
          <p:cNvPr id="2" name="Table 1">
            <a:extLst>
              <a:ext uri="{FF2B5EF4-FFF2-40B4-BE49-F238E27FC236}">
                <a16:creationId xmlns:a16="http://schemas.microsoft.com/office/drawing/2014/main" id="{2D10ABB9-D51E-3AB3-A240-1CD08FDA8CAD}"/>
              </a:ext>
            </a:extLst>
          </p:cNvPr>
          <p:cNvGraphicFramePr>
            <a:graphicFrameLocks noGrp="1"/>
          </p:cNvGraphicFramePr>
          <p:nvPr>
            <p:extLst>
              <p:ext uri="{D42A27DB-BD31-4B8C-83A1-F6EECF244321}">
                <p14:modId xmlns:p14="http://schemas.microsoft.com/office/powerpoint/2010/main" val="2479763292"/>
              </p:ext>
            </p:extLst>
          </p:nvPr>
        </p:nvGraphicFramePr>
        <p:xfrm>
          <a:off x="854352" y="2022749"/>
          <a:ext cx="10179408" cy="3499243"/>
        </p:xfrm>
        <a:graphic>
          <a:graphicData uri="http://schemas.openxmlformats.org/drawingml/2006/table">
            <a:tbl>
              <a:tblPr firstRow="1" firstCol="1" bandRow="1">
                <a:tableStyleId>{69012ECD-51FC-41F1-AA8D-1B2483CD663E}</a:tableStyleId>
              </a:tblPr>
              <a:tblGrid>
                <a:gridCol w="1834480">
                  <a:extLst>
                    <a:ext uri="{9D8B030D-6E8A-4147-A177-3AD203B41FA5}">
                      <a16:colId xmlns:a16="http://schemas.microsoft.com/office/drawing/2014/main" val="1218393289"/>
                    </a:ext>
                  </a:extLst>
                </a:gridCol>
                <a:gridCol w="1393812">
                  <a:extLst>
                    <a:ext uri="{9D8B030D-6E8A-4147-A177-3AD203B41FA5}">
                      <a16:colId xmlns:a16="http://schemas.microsoft.com/office/drawing/2014/main" val="1006680063"/>
                    </a:ext>
                  </a:extLst>
                </a:gridCol>
                <a:gridCol w="3187748">
                  <a:extLst>
                    <a:ext uri="{9D8B030D-6E8A-4147-A177-3AD203B41FA5}">
                      <a16:colId xmlns:a16="http://schemas.microsoft.com/office/drawing/2014/main" val="2833392887"/>
                    </a:ext>
                  </a:extLst>
                </a:gridCol>
                <a:gridCol w="3763368">
                  <a:extLst>
                    <a:ext uri="{9D8B030D-6E8A-4147-A177-3AD203B41FA5}">
                      <a16:colId xmlns:a16="http://schemas.microsoft.com/office/drawing/2014/main" val="1251470443"/>
                    </a:ext>
                  </a:extLst>
                </a:gridCol>
              </a:tblGrid>
              <a:tr h="698298">
                <a:tc>
                  <a:txBody>
                    <a:bodyPr/>
                    <a:lstStyle/>
                    <a:p>
                      <a:pPr algn="ctr">
                        <a:lnSpc>
                          <a:spcPct val="150000"/>
                        </a:lnSpc>
                        <a:spcAft>
                          <a:spcPts val="1000"/>
                        </a:spcAft>
                        <a:buNone/>
                      </a:pPr>
                      <a:r>
                        <a:rPr lang="en-IN" sz="2000" kern="100" dirty="0">
                          <a:effectLst/>
                        </a:rPr>
                        <a:t>Column Name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Data Type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Constraints</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Description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501186"/>
                  </a:ext>
                </a:extLst>
              </a:tr>
              <a:tr h="591465">
                <a:tc>
                  <a:txBody>
                    <a:bodyPr/>
                    <a:lstStyle/>
                    <a:p>
                      <a:pPr algn="ctr">
                        <a:lnSpc>
                          <a:spcPct val="150000"/>
                        </a:lnSpc>
                        <a:spcAft>
                          <a:spcPts val="1000"/>
                        </a:spcAft>
                        <a:buNone/>
                      </a:pPr>
                      <a:r>
                        <a:rPr lang="en-IN" sz="2000" b="0" kern="100" dirty="0">
                          <a:effectLst/>
                        </a:rPr>
                        <a:t>otp_id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dirty="0">
                          <a:effectLst/>
                        </a:rPr>
                        <a:t>Integer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Primary Key, Auto-increment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dirty="0">
                          <a:effectLst/>
                        </a:rPr>
                        <a:t>Unique OTP record ID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471131"/>
                  </a:ext>
                </a:extLst>
              </a:tr>
              <a:tr h="709758">
                <a:tc>
                  <a:txBody>
                    <a:bodyPr/>
                    <a:lstStyle/>
                    <a:p>
                      <a:pPr algn="ctr">
                        <a:lnSpc>
                          <a:spcPct val="150000"/>
                        </a:lnSpc>
                        <a:spcAft>
                          <a:spcPts val="1000"/>
                        </a:spcAft>
                        <a:buNone/>
                      </a:pPr>
                      <a:r>
                        <a:rPr lang="en-IN" sz="2000" b="0" kern="100" dirty="0">
                          <a:effectLst/>
                        </a:rPr>
                        <a:t>email</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dirty="0">
                          <a:effectLst/>
                        </a:rPr>
                        <a:t>Not Null</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Associated user email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541863"/>
                  </a:ext>
                </a:extLst>
              </a:tr>
              <a:tr h="768904">
                <a:tc>
                  <a:txBody>
                    <a:bodyPr/>
                    <a:lstStyle/>
                    <a:p>
                      <a:pPr algn="ctr">
                        <a:lnSpc>
                          <a:spcPct val="150000"/>
                        </a:lnSpc>
                        <a:spcAft>
                          <a:spcPts val="1000"/>
                        </a:spcAft>
                        <a:buNone/>
                      </a:pPr>
                      <a:r>
                        <a:rPr lang="en-IN" sz="2000" b="0" kern="100" dirty="0" err="1">
                          <a:effectLst/>
                        </a:rPr>
                        <a:t>otp_code</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dirty="0">
                          <a:effectLst/>
                        </a:rPr>
                        <a:t>Not Null</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One-time password sent to email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095749"/>
                  </a:ext>
                </a:extLst>
              </a:tr>
              <a:tr h="730818">
                <a:tc>
                  <a:txBody>
                    <a:bodyPr/>
                    <a:lstStyle/>
                    <a:p>
                      <a:pPr algn="ctr">
                        <a:lnSpc>
                          <a:spcPct val="150000"/>
                        </a:lnSpc>
                        <a:spcAft>
                          <a:spcPts val="1000"/>
                        </a:spcAft>
                        <a:buNone/>
                      </a:pPr>
                      <a:r>
                        <a:rPr lang="en-IN" sz="2000" b="0" kern="100" dirty="0" err="1">
                          <a:effectLst/>
                        </a:rPr>
                        <a:t>expires_at</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DateTime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dirty="0">
                          <a:effectLst/>
                        </a:rPr>
                        <a:t>Expiration timestamp of OTP</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1367" marR="213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524550"/>
                  </a:ext>
                </a:extLst>
              </a:tr>
            </a:tbl>
          </a:graphicData>
        </a:graphic>
      </p:graphicFrame>
      <p:sp>
        <p:nvSpPr>
          <p:cNvPr id="6" name="TextBox 5">
            <a:extLst>
              <a:ext uri="{FF2B5EF4-FFF2-40B4-BE49-F238E27FC236}">
                <a16:creationId xmlns:a16="http://schemas.microsoft.com/office/drawing/2014/main" id="{C81B81E5-C658-A54F-99F2-202C4D83FDAF}"/>
              </a:ext>
            </a:extLst>
          </p:cNvPr>
          <p:cNvSpPr txBox="1"/>
          <p:nvPr/>
        </p:nvSpPr>
        <p:spPr>
          <a:xfrm>
            <a:off x="11353800" y="23661"/>
            <a:ext cx="767119" cy="707886"/>
          </a:xfrm>
          <a:prstGeom prst="rect">
            <a:avLst/>
          </a:prstGeom>
          <a:noFill/>
        </p:spPr>
        <p:txBody>
          <a:bodyPr wrap="square" rtlCol="0">
            <a:spAutoFit/>
          </a:bodyPr>
          <a:lstStyle/>
          <a:p>
            <a:r>
              <a:rPr lang="en-IN" sz="4000" b="1" dirty="0"/>
              <a:t>25</a:t>
            </a:r>
          </a:p>
        </p:txBody>
      </p:sp>
    </p:spTree>
    <p:extLst>
      <p:ext uri="{BB962C8B-B14F-4D97-AF65-F5344CB8AC3E}">
        <p14:creationId xmlns:p14="http://schemas.microsoft.com/office/powerpoint/2010/main" val="3731986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6DE73-0617-4A89-2EFC-F5B66C6366AC}"/>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1F12367D-C68A-D5EC-77AE-19A25039A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C9DB5C6E-9F07-5BFE-15F7-4EAFC53E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A6C8920-3FF0-193E-CABC-3D42DDED445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BA036D27-8FAB-6E1A-D807-7F7F16ECC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9F095001-B0DE-E100-BBB1-8DA0FF794E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472" y="140064"/>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3B9F8FA6-DC19-5D1B-E746-60F1F4B03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ECCFAFF-F022-203D-4FAC-74CCA0A1E0DC}"/>
              </a:ext>
            </a:extLst>
          </p:cNvPr>
          <p:cNvSpPr txBox="1"/>
          <p:nvPr/>
        </p:nvSpPr>
        <p:spPr>
          <a:xfrm>
            <a:off x="984508" y="647980"/>
            <a:ext cx="6096756" cy="769441"/>
          </a:xfrm>
          <a:prstGeom prst="rect">
            <a:avLst/>
          </a:prstGeom>
          <a:noFill/>
        </p:spPr>
        <p:txBody>
          <a:bodyPr wrap="square">
            <a:spAutoFit/>
          </a:bodyPr>
          <a:lstStyle/>
          <a:p>
            <a:r>
              <a:rPr lang="en-IN" sz="4400" b="1" dirty="0">
                <a:effectLst/>
                <a:latin typeface="+mj-lt"/>
                <a:ea typeface="Calibri" panose="020F0502020204030204" pitchFamily="34" charset="0"/>
                <a:cs typeface="Mangal" panose="02040503050203030202" pitchFamily="18" charset="0"/>
              </a:rPr>
              <a:t>4. Devices Table</a:t>
            </a:r>
            <a:endParaRPr lang="en-IN" sz="4400" dirty="0">
              <a:effectLst/>
              <a:latin typeface="+mj-lt"/>
              <a:ea typeface="Calibri" panose="020F0502020204030204" pitchFamily="34" charset="0"/>
              <a:cs typeface="Mangal" panose="02040503050203030202" pitchFamily="18" charset="0"/>
            </a:endParaRPr>
          </a:p>
        </p:txBody>
      </p:sp>
      <p:graphicFrame>
        <p:nvGraphicFramePr>
          <p:cNvPr id="6" name="Table 5">
            <a:extLst>
              <a:ext uri="{FF2B5EF4-FFF2-40B4-BE49-F238E27FC236}">
                <a16:creationId xmlns:a16="http://schemas.microsoft.com/office/drawing/2014/main" id="{2FB596AD-A172-6813-830D-595937B4E9A1}"/>
              </a:ext>
            </a:extLst>
          </p:cNvPr>
          <p:cNvGraphicFramePr>
            <a:graphicFrameLocks noGrp="1"/>
          </p:cNvGraphicFramePr>
          <p:nvPr>
            <p:extLst>
              <p:ext uri="{D42A27DB-BD31-4B8C-83A1-F6EECF244321}">
                <p14:modId xmlns:p14="http://schemas.microsoft.com/office/powerpoint/2010/main" val="4230118518"/>
              </p:ext>
            </p:extLst>
          </p:nvPr>
        </p:nvGraphicFramePr>
        <p:xfrm>
          <a:off x="1322016" y="2185670"/>
          <a:ext cx="8734108" cy="2874710"/>
        </p:xfrm>
        <a:graphic>
          <a:graphicData uri="http://schemas.openxmlformats.org/drawingml/2006/table">
            <a:tbl>
              <a:tblPr firstRow="1" firstCol="1" bandRow="1">
                <a:tableStyleId>{69012ECD-51FC-41F1-AA8D-1B2483CD663E}</a:tableStyleId>
              </a:tblPr>
              <a:tblGrid>
                <a:gridCol w="1860868">
                  <a:extLst>
                    <a:ext uri="{9D8B030D-6E8A-4147-A177-3AD203B41FA5}">
                      <a16:colId xmlns:a16="http://schemas.microsoft.com/office/drawing/2014/main" val="1108919423"/>
                    </a:ext>
                  </a:extLst>
                </a:gridCol>
                <a:gridCol w="1325880">
                  <a:extLst>
                    <a:ext uri="{9D8B030D-6E8A-4147-A177-3AD203B41FA5}">
                      <a16:colId xmlns:a16="http://schemas.microsoft.com/office/drawing/2014/main" val="1741223871"/>
                    </a:ext>
                  </a:extLst>
                </a:gridCol>
                <a:gridCol w="2042160">
                  <a:extLst>
                    <a:ext uri="{9D8B030D-6E8A-4147-A177-3AD203B41FA5}">
                      <a16:colId xmlns:a16="http://schemas.microsoft.com/office/drawing/2014/main" val="3009051594"/>
                    </a:ext>
                  </a:extLst>
                </a:gridCol>
                <a:gridCol w="3505200">
                  <a:extLst>
                    <a:ext uri="{9D8B030D-6E8A-4147-A177-3AD203B41FA5}">
                      <a16:colId xmlns:a16="http://schemas.microsoft.com/office/drawing/2014/main" val="2237597386"/>
                    </a:ext>
                  </a:extLst>
                </a:gridCol>
              </a:tblGrid>
              <a:tr h="466024">
                <a:tc>
                  <a:txBody>
                    <a:bodyPr/>
                    <a:lstStyle/>
                    <a:p>
                      <a:pPr algn="ctr">
                        <a:lnSpc>
                          <a:spcPct val="150000"/>
                        </a:lnSpc>
                        <a:spcAft>
                          <a:spcPts val="1000"/>
                        </a:spcAft>
                        <a:buNone/>
                      </a:pPr>
                      <a:r>
                        <a:rPr lang="en-IN" sz="2000" kern="100">
                          <a:effectLst/>
                        </a:rPr>
                        <a:t>Column Name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Data Type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Constraints</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Description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7703775"/>
                  </a:ext>
                </a:extLst>
              </a:tr>
              <a:tr h="480126">
                <a:tc>
                  <a:txBody>
                    <a:bodyPr/>
                    <a:lstStyle/>
                    <a:p>
                      <a:pPr algn="ctr">
                        <a:lnSpc>
                          <a:spcPct val="115000"/>
                        </a:lnSpc>
                        <a:spcAft>
                          <a:spcPts val="1000"/>
                        </a:spcAft>
                        <a:buNone/>
                      </a:pPr>
                      <a:r>
                        <a:rPr lang="en-IN" sz="2000" b="0" kern="100" dirty="0">
                          <a:effectLst/>
                        </a:rPr>
                        <a:t>device_id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Integer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Primary Key, Auto-increment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Unique ID for each trusted device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285926"/>
                  </a:ext>
                </a:extLst>
              </a:tr>
              <a:tr h="544826">
                <a:tc>
                  <a:txBody>
                    <a:bodyPr/>
                    <a:lstStyle/>
                    <a:p>
                      <a:pPr algn="ctr">
                        <a:lnSpc>
                          <a:spcPct val="115000"/>
                        </a:lnSpc>
                        <a:spcAft>
                          <a:spcPts val="1000"/>
                        </a:spcAft>
                        <a:buNone/>
                      </a:pPr>
                      <a:r>
                        <a:rPr lang="en-IN" sz="2000" b="0" kern="100" dirty="0">
                          <a:effectLst/>
                        </a:rPr>
                        <a:t>user_id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Integer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Foreign Key (users.id)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Associated user ID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58988"/>
                  </a:ext>
                </a:extLst>
              </a:tr>
              <a:tr h="544826">
                <a:tc>
                  <a:txBody>
                    <a:bodyPr/>
                    <a:lstStyle/>
                    <a:p>
                      <a:pPr algn="ctr">
                        <a:lnSpc>
                          <a:spcPct val="115000"/>
                        </a:lnSpc>
                        <a:spcAft>
                          <a:spcPts val="1000"/>
                        </a:spcAft>
                        <a:buNone/>
                      </a:pPr>
                      <a:r>
                        <a:rPr lang="en-IN" sz="2000" b="0" kern="100" dirty="0" err="1">
                          <a:effectLst/>
                        </a:rPr>
                        <a:t>device_info</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Device metadata</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978441"/>
                  </a:ext>
                </a:extLst>
              </a:tr>
              <a:tr h="497848">
                <a:tc>
                  <a:txBody>
                    <a:bodyPr/>
                    <a:lstStyle/>
                    <a:p>
                      <a:pPr algn="ctr">
                        <a:lnSpc>
                          <a:spcPct val="115000"/>
                        </a:lnSpc>
                        <a:spcAft>
                          <a:spcPts val="1000"/>
                        </a:spcAft>
                        <a:buNone/>
                      </a:pPr>
                      <a:r>
                        <a:rPr lang="en-IN" sz="2000" b="0" kern="100" dirty="0">
                          <a:effectLst/>
                        </a:rPr>
                        <a:t>trusted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Boolean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Default: false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Whether the device is trusted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2324296"/>
                  </a:ext>
                </a:extLst>
              </a:tr>
            </a:tbl>
          </a:graphicData>
        </a:graphic>
      </p:graphicFrame>
      <p:sp>
        <p:nvSpPr>
          <p:cNvPr id="8" name="TextBox 7">
            <a:extLst>
              <a:ext uri="{FF2B5EF4-FFF2-40B4-BE49-F238E27FC236}">
                <a16:creationId xmlns:a16="http://schemas.microsoft.com/office/drawing/2014/main" id="{B2795BF2-C236-97DC-0A60-9F6E8D1CE11F}"/>
              </a:ext>
            </a:extLst>
          </p:cNvPr>
          <p:cNvSpPr txBox="1"/>
          <p:nvPr/>
        </p:nvSpPr>
        <p:spPr>
          <a:xfrm>
            <a:off x="11353800" y="23661"/>
            <a:ext cx="767119" cy="707886"/>
          </a:xfrm>
          <a:prstGeom prst="rect">
            <a:avLst/>
          </a:prstGeom>
          <a:noFill/>
        </p:spPr>
        <p:txBody>
          <a:bodyPr wrap="square" rtlCol="0">
            <a:spAutoFit/>
          </a:bodyPr>
          <a:lstStyle/>
          <a:p>
            <a:r>
              <a:rPr lang="en-IN" sz="4000" b="1" dirty="0"/>
              <a:t>26</a:t>
            </a:r>
          </a:p>
        </p:txBody>
      </p:sp>
    </p:spTree>
    <p:extLst>
      <p:ext uri="{BB962C8B-B14F-4D97-AF65-F5344CB8AC3E}">
        <p14:creationId xmlns:p14="http://schemas.microsoft.com/office/powerpoint/2010/main" val="3110053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3BF1-2C60-900C-8522-26B866CB2A20}"/>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F02FE9DB-93A2-BB39-C44B-4DB7ABDFE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ECF9D35-6AE9-7C15-CA20-30283338A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30D0C4FF-3BE7-430D-A1DC-BED0B8C3778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9AE61244-6C6A-F5A5-3F74-041A3B05A2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20F394B0-0D35-1CFF-E44A-AD196B876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472" y="185010"/>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E3BA33ED-B943-C57C-2255-368B55FAE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3A048E8-32A2-D165-FF4F-6F69CA2EE528}"/>
              </a:ext>
            </a:extLst>
          </p:cNvPr>
          <p:cNvSpPr txBox="1"/>
          <p:nvPr/>
        </p:nvSpPr>
        <p:spPr>
          <a:xfrm>
            <a:off x="984508" y="647980"/>
            <a:ext cx="5465964" cy="769441"/>
          </a:xfrm>
          <a:prstGeom prst="rect">
            <a:avLst/>
          </a:prstGeom>
          <a:noFill/>
        </p:spPr>
        <p:txBody>
          <a:bodyPr wrap="square">
            <a:spAutoFit/>
          </a:bodyPr>
          <a:lstStyle/>
          <a:p>
            <a:r>
              <a:rPr lang="en-IN" sz="4400" b="1" kern="0" dirty="0">
                <a:effectLst/>
                <a:latin typeface="+mj-lt"/>
                <a:ea typeface="Calibri" panose="020F0502020204030204" pitchFamily="34" charset="0"/>
              </a:rPr>
              <a:t>5. Login_History Table</a:t>
            </a:r>
            <a:endParaRPr lang="en-IN" sz="4400" dirty="0">
              <a:latin typeface="+mj-lt"/>
            </a:endParaRPr>
          </a:p>
        </p:txBody>
      </p:sp>
      <p:graphicFrame>
        <p:nvGraphicFramePr>
          <p:cNvPr id="6" name="Table 5">
            <a:extLst>
              <a:ext uri="{FF2B5EF4-FFF2-40B4-BE49-F238E27FC236}">
                <a16:creationId xmlns:a16="http://schemas.microsoft.com/office/drawing/2014/main" id="{9B125E65-95A5-6D94-E87D-1C17168E9EEE}"/>
              </a:ext>
            </a:extLst>
          </p:cNvPr>
          <p:cNvGraphicFramePr>
            <a:graphicFrameLocks noGrp="1"/>
          </p:cNvGraphicFramePr>
          <p:nvPr/>
        </p:nvGraphicFramePr>
        <p:xfrm>
          <a:off x="1322016" y="2185670"/>
          <a:ext cx="8734108" cy="2874710"/>
        </p:xfrm>
        <a:graphic>
          <a:graphicData uri="http://schemas.openxmlformats.org/drawingml/2006/table">
            <a:tbl>
              <a:tblPr firstRow="1" firstCol="1" bandRow="1">
                <a:tableStyleId>{69012ECD-51FC-41F1-AA8D-1B2483CD663E}</a:tableStyleId>
              </a:tblPr>
              <a:tblGrid>
                <a:gridCol w="1860868">
                  <a:extLst>
                    <a:ext uri="{9D8B030D-6E8A-4147-A177-3AD203B41FA5}">
                      <a16:colId xmlns:a16="http://schemas.microsoft.com/office/drawing/2014/main" val="1108919423"/>
                    </a:ext>
                  </a:extLst>
                </a:gridCol>
                <a:gridCol w="1325880">
                  <a:extLst>
                    <a:ext uri="{9D8B030D-6E8A-4147-A177-3AD203B41FA5}">
                      <a16:colId xmlns:a16="http://schemas.microsoft.com/office/drawing/2014/main" val="1741223871"/>
                    </a:ext>
                  </a:extLst>
                </a:gridCol>
                <a:gridCol w="2042160">
                  <a:extLst>
                    <a:ext uri="{9D8B030D-6E8A-4147-A177-3AD203B41FA5}">
                      <a16:colId xmlns:a16="http://schemas.microsoft.com/office/drawing/2014/main" val="3009051594"/>
                    </a:ext>
                  </a:extLst>
                </a:gridCol>
                <a:gridCol w="3505200">
                  <a:extLst>
                    <a:ext uri="{9D8B030D-6E8A-4147-A177-3AD203B41FA5}">
                      <a16:colId xmlns:a16="http://schemas.microsoft.com/office/drawing/2014/main" val="2237597386"/>
                    </a:ext>
                  </a:extLst>
                </a:gridCol>
              </a:tblGrid>
              <a:tr h="466024">
                <a:tc>
                  <a:txBody>
                    <a:bodyPr/>
                    <a:lstStyle/>
                    <a:p>
                      <a:pPr algn="ctr">
                        <a:lnSpc>
                          <a:spcPct val="150000"/>
                        </a:lnSpc>
                        <a:spcAft>
                          <a:spcPts val="1000"/>
                        </a:spcAft>
                        <a:buNone/>
                      </a:pPr>
                      <a:r>
                        <a:rPr lang="en-IN" sz="2000" kern="100">
                          <a:effectLst/>
                        </a:rPr>
                        <a:t>Column Name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Data Type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Constraints</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1000"/>
                        </a:spcAft>
                        <a:buNone/>
                      </a:pPr>
                      <a:r>
                        <a:rPr lang="en-IN" sz="2000" kern="100">
                          <a:effectLst/>
                        </a:rPr>
                        <a:t>Description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7703775"/>
                  </a:ext>
                </a:extLst>
              </a:tr>
              <a:tr h="480126">
                <a:tc>
                  <a:txBody>
                    <a:bodyPr/>
                    <a:lstStyle/>
                    <a:p>
                      <a:pPr algn="ctr">
                        <a:lnSpc>
                          <a:spcPct val="115000"/>
                        </a:lnSpc>
                        <a:spcAft>
                          <a:spcPts val="1000"/>
                        </a:spcAft>
                        <a:buNone/>
                      </a:pPr>
                      <a:r>
                        <a:rPr lang="en-IN" sz="2000" b="0" kern="100" dirty="0">
                          <a:effectLst/>
                        </a:rPr>
                        <a:t>device_id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Integer</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Primary Key, Auto-increment</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Unique ID for each trusted device</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285926"/>
                  </a:ext>
                </a:extLst>
              </a:tr>
              <a:tr h="544826">
                <a:tc>
                  <a:txBody>
                    <a:bodyPr/>
                    <a:lstStyle/>
                    <a:p>
                      <a:pPr algn="ctr">
                        <a:lnSpc>
                          <a:spcPct val="115000"/>
                        </a:lnSpc>
                        <a:spcAft>
                          <a:spcPts val="1000"/>
                        </a:spcAft>
                        <a:buNone/>
                      </a:pPr>
                      <a:r>
                        <a:rPr lang="en-IN" sz="2000" b="0" kern="100" dirty="0">
                          <a:effectLst/>
                        </a:rPr>
                        <a:t>user_id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Integer</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Foreign Key (users.id)</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Associated user ID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558988"/>
                  </a:ext>
                </a:extLst>
              </a:tr>
              <a:tr h="544826">
                <a:tc>
                  <a:txBody>
                    <a:bodyPr/>
                    <a:lstStyle/>
                    <a:p>
                      <a:pPr algn="ctr">
                        <a:lnSpc>
                          <a:spcPct val="115000"/>
                        </a:lnSpc>
                        <a:spcAft>
                          <a:spcPts val="1000"/>
                        </a:spcAft>
                        <a:buNone/>
                      </a:pPr>
                      <a:r>
                        <a:rPr lang="en-IN" sz="2000" b="0" kern="100" dirty="0" err="1">
                          <a:effectLst/>
                        </a:rPr>
                        <a:t>device_info</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String</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Not Null</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Device metadata</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978441"/>
                  </a:ext>
                </a:extLst>
              </a:tr>
              <a:tr h="497848">
                <a:tc>
                  <a:txBody>
                    <a:bodyPr/>
                    <a:lstStyle/>
                    <a:p>
                      <a:pPr algn="ctr">
                        <a:lnSpc>
                          <a:spcPct val="115000"/>
                        </a:lnSpc>
                        <a:spcAft>
                          <a:spcPts val="1000"/>
                        </a:spcAft>
                        <a:buNone/>
                      </a:pPr>
                      <a:r>
                        <a:rPr lang="en-IN" sz="2000" b="0" kern="100" dirty="0">
                          <a:effectLst/>
                        </a:rPr>
                        <a:t>trusted</a:t>
                      </a:r>
                      <a:endParaRPr lang="en-IN" sz="2000" b="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a:effectLst/>
                        </a:rPr>
                        <a:t>Boolean</a:t>
                      </a:r>
                      <a:endParaRPr lang="en-IN" sz="2000" kern="10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Default: false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buNone/>
                      </a:pPr>
                      <a:r>
                        <a:rPr lang="en-IN" sz="2000" kern="100" dirty="0">
                          <a:effectLst/>
                        </a:rPr>
                        <a:t>Whether the device is trusted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txBody>
                  <a:tcPr marL="29925" marR="2992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2324296"/>
                  </a:ext>
                </a:extLst>
              </a:tr>
            </a:tbl>
          </a:graphicData>
        </a:graphic>
      </p:graphicFrame>
      <p:sp>
        <p:nvSpPr>
          <p:cNvPr id="2" name="TextBox 1">
            <a:extLst>
              <a:ext uri="{FF2B5EF4-FFF2-40B4-BE49-F238E27FC236}">
                <a16:creationId xmlns:a16="http://schemas.microsoft.com/office/drawing/2014/main" id="{57463A72-62F5-273A-BE85-051C6AED7793}"/>
              </a:ext>
            </a:extLst>
          </p:cNvPr>
          <p:cNvSpPr txBox="1"/>
          <p:nvPr/>
        </p:nvSpPr>
        <p:spPr>
          <a:xfrm>
            <a:off x="11353800" y="23661"/>
            <a:ext cx="767119" cy="707886"/>
          </a:xfrm>
          <a:prstGeom prst="rect">
            <a:avLst/>
          </a:prstGeom>
          <a:noFill/>
        </p:spPr>
        <p:txBody>
          <a:bodyPr wrap="square" rtlCol="0">
            <a:spAutoFit/>
          </a:bodyPr>
          <a:lstStyle/>
          <a:p>
            <a:r>
              <a:rPr lang="en-IN" sz="4000" b="1" dirty="0"/>
              <a:t>27</a:t>
            </a:r>
          </a:p>
        </p:txBody>
      </p:sp>
    </p:spTree>
    <p:extLst>
      <p:ext uri="{BB962C8B-B14F-4D97-AF65-F5344CB8AC3E}">
        <p14:creationId xmlns:p14="http://schemas.microsoft.com/office/powerpoint/2010/main" val="2444625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C3C0E474-E9F0-4EE2-81E2-5926622E7CDE}"/>
              </a:ext>
            </a:extLst>
          </p:cNvPr>
          <p:cNvSpPr>
            <a:spLocks noGrp="1"/>
          </p:cNvSpPr>
          <p:nvPr>
            <p:ph type="title"/>
          </p:nvPr>
        </p:nvSpPr>
        <p:spPr>
          <a:xfrm>
            <a:off x="5385" y="3441903"/>
            <a:ext cx="7239477" cy="909033"/>
          </a:xfrm>
        </p:spPr>
        <p:txBody>
          <a:bodyPr>
            <a:normAutofit/>
          </a:bodyPr>
          <a:lstStyle/>
          <a:p>
            <a:r>
              <a:rPr lang="en-IN" sz="4800" dirty="0">
                <a:latin typeface="Arial Rounded MT Bold" panose="020F0704030504030204" pitchFamily="34" charset="0"/>
              </a:rPr>
              <a:t>DETAILED DESIGN</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FDCD502-B7DF-AD84-5D44-0983E2FF0A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22CB2F4B-5B26-6CE9-4316-E895C5785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3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FDFC-3099-082B-B8CE-0151856CA0D6}"/>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2E541DE-D671-D657-E842-A01EB126BC21}"/>
              </a:ext>
            </a:extLst>
          </p:cNvPr>
          <p:cNvPicPr>
            <a:picLocks noChangeAspect="1"/>
          </p:cNvPicPr>
          <p:nvPr/>
        </p:nvPicPr>
        <p:blipFill>
          <a:blip r:embed="rId2">
            <a:extLst>
              <a:ext uri="{28A0092B-C50C-407E-A947-70E740481C1C}">
                <a14:useLocalDpi xmlns:a14="http://schemas.microsoft.com/office/drawing/2010/main" val="0"/>
              </a:ext>
            </a:extLst>
          </a:blip>
          <a:srcRect t="46949" b="1"/>
          <a:stretch/>
        </p:blipFill>
        <p:spPr>
          <a:xfrm>
            <a:off x="5475647" y="1575604"/>
            <a:ext cx="4519312" cy="5165042"/>
          </a:xfrm>
          <a:prstGeom prst="rect">
            <a:avLst/>
          </a:prstGeom>
        </p:spPr>
      </p:pic>
      <p:sp>
        <p:nvSpPr>
          <p:cNvPr id="16" name="Rectangle 15">
            <a:extLst>
              <a:ext uri="{FF2B5EF4-FFF2-40B4-BE49-F238E27FC236}">
                <a16:creationId xmlns:a16="http://schemas.microsoft.com/office/drawing/2014/main" id="{3C78FCD5-5B0B-A774-E916-DE5C7BD795BA}"/>
              </a:ext>
            </a:extLst>
          </p:cNvPr>
          <p:cNvSpPr/>
          <p:nvPr/>
        </p:nvSpPr>
        <p:spPr>
          <a:xfrm>
            <a:off x="4556120" y="5859967"/>
            <a:ext cx="439585" cy="2178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09BFA-71C1-BA8E-10A4-DA364CB4AD5F}"/>
              </a:ext>
            </a:extLst>
          </p:cNvPr>
          <p:cNvSpPr>
            <a:spLocks noGrp="1"/>
          </p:cNvSpPr>
          <p:nvPr>
            <p:ph type="title"/>
          </p:nvPr>
        </p:nvSpPr>
        <p:spPr>
          <a:xfrm>
            <a:off x="929445" y="669797"/>
            <a:ext cx="3520440" cy="838150"/>
          </a:xfrm>
        </p:spPr>
        <p:txBody>
          <a:bodyPr>
            <a:normAutofit/>
          </a:bodyPr>
          <a:lstStyle/>
          <a:p>
            <a:r>
              <a:rPr lang="en-IN" sz="4400" b="1" dirty="0"/>
              <a:t>Register Flow</a:t>
            </a:r>
          </a:p>
        </p:txBody>
      </p:sp>
      <p:pic>
        <p:nvPicPr>
          <p:cNvPr id="5" name="Picture 4" descr="A close-up of text&#10;&#10;AI-generated content may be incorrect.">
            <a:extLst>
              <a:ext uri="{FF2B5EF4-FFF2-40B4-BE49-F238E27FC236}">
                <a16:creationId xmlns:a16="http://schemas.microsoft.com/office/drawing/2014/main" id="{81B6EF9D-5DDC-3333-D7F3-5055EEFCF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C0DBE28-25BE-3911-2F1E-BDFB58322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A9AF2F0-6F27-5713-E4F0-DE5B3C1CC5D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7FE7B36F-ACC8-3E44-FE28-4C9B1877D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65FD4247-D699-C788-D161-EAEB9391EE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5" descr="Srinivas University | Top BSC, B.com, MBA, PGDM Colleges in Bangalore ...">
            <a:extLst>
              <a:ext uri="{FF2B5EF4-FFF2-40B4-BE49-F238E27FC236}">
                <a16:creationId xmlns:a16="http://schemas.microsoft.com/office/drawing/2014/main" id="{D1957C72-1443-C87C-5274-511AC3F5F2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E7563E0-7422-C33C-8456-3FBB0CAB8CD9}"/>
              </a:ext>
            </a:extLst>
          </p:cNvPr>
          <p:cNvPicPr>
            <a:picLocks noChangeAspect="1"/>
          </p:cNvPicPr>
          <p:nvPr/>
        </p:nvPicPr>
        <p:blipFill>
          <a:blip r:embed="rId2">
            <a:extLst>
              <a:ext uri="{28A0092B-C50C-407E-A947-70E740481C1C}">
                <a14:useLocalDpi xmlns:a14="http://schemas.microsoft.com/office/drawing/2010/main" val="0"/>
              </a:ext>
            </a:extLst>
          </a:blip>
          <a:srcRect t="1" b="53051"/>
          <a:stretch/>
        </p:blipFill>
        <p:spPr>
          <a:xfrm>
            <a:off x="279691" y="1507947"/>
            <a:ext cx="5106692" cy="5165042"/>
          </a:xfrm>
          <a:prstGeom prst="rect">
            <a:avLst/>
          </a:prstGeom>
        </p:spPr>
      </p:pic>
      <p:sp>
        <p:nvSpPr>
          <p:cNvPr id="12" name="TextBox 11">
            <a:extLst>
              <a:ext uri="{FF2B5EF4-FFF2-40B4-BE49-F238E27FC236}">
                <a16:creationId xmlns:a16="http://schemas.microsoft.com/office/drawing/2014/main" id="{B73A4536-A672-7861-A8EA-0D9A7DF5577F}"/>
              </a:ext>
            </a:extLst>
          </p:cNvPr>
          <p:cNvSpPr txBox="1"/>
          <p:nvPr/>
        </p:nvSpPr>
        <p:spPr>
          <a:xfrm>
            <a:off x="11353800" y="23661"/>
            <a:ext cx="767119" cy="707886"/>
          </a:xfrm>
          <a:prstGeom prst="rect">
            <a:avLst/>
          </a:prstGeom>
          <a:noFill/>
        </p:spPr>
        <p:txBody>
          <a:bodyPr wrap="square" rtlCol="0">
            <a:spAutoFit/>
          </a:bodyPr>
          <a:lstStyle/>
          <a:p>
            <a:r>
              <a:rPr lang="en-IN" sz="4000" b="1" dirty="0"/>
              <a:t>28</a:t>
            </a:r>
          </a:p>
        </p:txBody>
      </p:sp>
    </p:spTree>
    <p:extLst>
      <p:ext uri="{BB962C8B-B14F-4D97-AF65-F5344CB8AC3E}">
        <p14:creationId xmlns:p14="http://schemas.microsoft.com/office/powerpoint/2010/main" val="719461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FDFC-3099-082B-B8CE-0151856CA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809BFA-71C1-BA8E-10A4-DA364CB4AD5F}"/>
              </a:ext>
            </a:extLst>
          </p:cNvPr>
          <p:cNvSpPr>
            <a:spLocks noGrp="1"/>
          </p:cNvSpPr>
          <p:nvPr>
            <p:ph type="title"/>
          </p:nvPr>
        </p:nvSpPr>
        <p:spPr>
          <a:xfrm>
            <a:off x="976232" y="750935"/>
            <a:ext cx="2804160" cy="675874"/>
          </a:xfrm>
        </p:spPr>
        <p:txBody>
          <a:bodyPr>
            <a:normAutofit fontScale="90000"/>
          </a:bodyPr>
          <a:lstStyle/>
          <a:p>
            <a:r>
              <a:rPr lang="en-IN" sz="4400" b="1" dirty="0"/>
              <a:t>Login Flow</a:t>
            </a:r>
          </a:p>
        </p:txBody>
      </p:sp>
      <p:pic>
        <p:nvPicPr>
          <p:cNvPr id="5" name="Picture 4" descr="A close-up of text&#10;&#10;AI-generated content may be incorrect.">
            <a:extLst>
              <a:ext uri="{FF2B5EF4-FFF2-40B4-BE49-F238E27FC236}">
                <a16:creationId xmlns:a16="http://schemas.microsoft.com/office/drawing/2014/main" id="{81B6EF9D-5DDC-3333-D7F3-5055EEFCF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C0DBE28-25BE-3911-2F1E-BDFB58322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A9AF2F0-6F27-5713-E4F0-DE5B3C1CC5D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7FE7B36F-ACC8-3E44-FE28-4C9B1877D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65FD4247-D699-C788-D161-EAEB9391EE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7AC3A2DB-9BB9-8572-4382-2BDC9757AE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01F584E-A64A-BF4D-12BA-2737C39FBECF}"/>
              </a:ext>
            </a:extLst>
          </p:cNvPr>
          <p:cNvPicPr>
            <a:picLocks noChangeAspect="1"/>
          </p:cNvPicPr>
          <p:nvPr/>
        </p:nvPicPr>
        <p:blipFill>
          <a:blip r:embed="rId8">
            <a:extLst>
              <a:ext uri="{28A0092B-C50C-407E-A947-70E740481C1C}">
                <a14:useLocalDpi xmlns:a14="http://schemas.microsoft.com/office/drawing/2010/main" val="0"/>
              </a:ext>
            </a:extLst>
          </a:blip>
          <a:srcRect t="-1" b="54456"/>
          <a:stretch/>
        </p:blipFill>
        <p:spPr>
          <a:xfrm>
            <a:off x="217599" y="1446197"/>
            <a:ext cx="3734099" cy="5256200"/>
          </a:xfrm>
          <a:prstGeom prst="rect">
            <a:avLst/>
          </a:prstGeom>
        </p:spPr>
      </p:pic>
      <p:pic>
        <p:nvPicPr>
          <p:cNvPr id="11" name="Picture 10">
            <a:extLst>
              <a:ext uri="{FF2B5EF4-FFF2-40B4-BE49-F238E27FC236}">
                <a16:creationId xmlns:a16="http://schemas.microsoft.com/office/drawing/2014/main" id="{7224FDF1-6418-55CE-24E8-1E38AA0CBE22}"/>
              </a:ext>
            </a:extLst>
          </p:cNvPr>
          <p:cNvPicPr>
            <a:picLocks noChangeAspect="1"/>
          </p:cNvPicPr>
          <p:nvPr/>
        </p:nvPicPr>
        <p:blipFill>
          <a:blip r:embed="rId8">
            <a:extLst>
              <a:ext uri="{28A0092B-C50C-407E-A947-70E740481C1C}">
                <a14:useLocalDpi xmlns:a14="http://schemas.microsoft.com/office/drawing/2010/main" val="0"/>
              </a:ext>
            </a:extLst>
          </a:blip>
          <a:srcRect t="45663"/>
          <a:stretch/>
        </p:blipFill>
        <p:spPr>
          <a:xfrm>
            <a:off x="4321363" y="1253961"/>
            <a:ext cx="3434925" cy="5448435"/>
          </a:xfrm>
          <a:prstGeom prst="rect">
            <a:avLst/>
          </a:prstGeom>
        </p:spPr>
      </p:pic>
      <p:sp>
        <p:nvSpPr>
          <p:cNvPr id="12" name="TextBox 11">
            <a:extLst>
              <a:ext uri="{FF2B5EF4-FFF2-40B4-BE49-F238E27FC236}">
                <a16:creationId xmlns:a16="http://schemas.microsoft.com/office/drawing/2014/main" id="{F795BE8A-5224-3056-5878-0681D8005FF4}"/>
              </a:ext>
            </a:extLst>
          </p:cNvPr>
          <p:cNvSpPr txBox="1"/>
          <p:nvPr/>
        </p:nvSpPr>
        <p:spPr>
          <a:xfrm>
            <a:off x="11353800" y="23661"/>
            <a:ext cx="767119" cy="707886"/>
          </a:xfrm>
          <a:prstGeom prst="rect">
            <a:avLst/>
          </a:prstGeom>
          <a:noFill/>
        </p:spPr>
        <p:txBody>
          <a:bodyPr wrap="square" rtlCol="0">
            <a:spAutoFit/>
          </a:bodyPr>
          <a:lstStyle/>
          <a:p>
            <a:r>
              <a:rPr lang="en-IN" sz="4000" b="1" dirty="0"/>
              <a:t>29</a:t>
            </a:r>
          </a:p>
        </p:txBody>
      </p:sp>
    </p:spTree>
    <p:extLst>
      <p:ext uri="{BB962C8B-B14F-4D97-AF65-F5344CB8AC3E}">
        <p14:creationId xmlns:p14="http://schemas.microsoft.com/office/powerpoint/2010/main" val="3077304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FDFC-3099-082B-B8CE-0151856CA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809BFA-71C1-BA8E-10A4-DA364CB4AD5F}"/>
              </a:ext>
            </a:extLst>
          </p:cNvPr>
          <p:cNvSpPr>
            <a:spLocks noGrp="1"/>
          </p:cNvSpPr>
          <p:nvPr>
            <p:ph type="title"/>
          </p:nvPr>
        </p:nvSpPr>
        <p:spPr>
          <a:xfrm>
            <a:off x="679516" y="721564"/>
            <a:ext cx="6249348" cy="734615"/>
          </a:xfrm>
        </p:spPr>
        <p:txBody>
          <a:bodyPr>
            <a:normAutofit/>
          </a:bodyPr>
          <a:lstStyle/>
          <a:p>
            <a:r>
              <a:rPr lang="en-US" sz="4400" b="1" dirty="0">
                <a:effectLst/>
                <a:ea typeface="SimSun" panose="02010600030101010101" pitchFamily="2" charset="-122"/>
              </a:rPr>
              <a:t>CanSat Data Acquisition</a:t>
            </a:r>
            <a:endParaRPr lang="en-IN" sz="4400" b="1" dirty="0"/>
          </a:p>
        </p:txBody>
      </p:sp>
      <p:pic>
        <p:nvPicPr>
          <p:cNvPr id="5" name="Picture 4" descr="A close-up of text&#10;&#10;AI-generated content may be incorrect.">
            <a:extLst>
              <a:ext uri="{FF2B5EF4-FFF2-40B4-BE49-F238E27FC236}">
                <a16:creationId xmlns:a16="http://schemas.microsoft.com/office/drawing/2014/main" id="{81B6EF9D-5DDC-3333-D7F3-5055EEFCF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C0DBE28-25BE-3911-2F1E-BDFB58322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A9AF2F0-6F27-5713-E4F0-DE5B3C1CC5D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7FE7B36F-ACC8-3E44-FE28-4C9B1877D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B5A928AE-400B-EDD6-4D47-003EB3B02B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20" name="Rectangle 19">
            <a:extLst>
              <a:ext uri="{FF2B5EF4-FFF2-40B4-BE49-F238E27FC236}">
                <a16:creationId xmlns:a16="http://schemas.microsoft.com/office/drawing/2014/main" id="{63CFAA43-A65D-B575-258F-42533F605D9F}"/>
              </a:ext>
            </a:extLst>
          </p:cNvPr>
          <p:cNvSpPr/>
          <p:nvPr/>
        </p:nvSpPr>
        <p:spPr>
          <a:xfrm>
            <a:off x="3442447" y="2608729"/>
            <a:ext cx="1311909" cy="2017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2" descr="Srinivas University | Top BSC, B.com, MBA, PGDM Colleges in Bangalore ...">
            <a:extLst>
              <a:ext uri="{FF2B5EF4-FFF2-40B4-BE49-F238E27FC236}">
                <a16:creationId xmlns:a16="http://schemas.microsoft.com/office/drawing/2014/main" id="{794120BE-9123-948C-A3C9-A0228F24F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F414-9F01-99A2-0D24-0F23F6FA68FF}"/>
              </a:ext>
            </a:extLst>
          </p:cNvPr>
          <p:cNvPicPr>
            <a:picLocks noChangeAspect="1"/>
          </p:cNvPicPr>
          <p:nvPr/>
        </p:nvPicPr>
        <p:blipFill>
          <a:blip r:embed="rId8">
            <a:extLst>
              <a:ext uri="{28A0092B-C50C-407E-A947-70E740481C1C}">
                <a14:useLocalDpi xmlns:a14="http://schemas.microsoft.com/office/drawing/2010/main" val="0"/>
              </a:ext>
            </a:extLst>
          </a:blip>
          <a:srcRect b="54171"/>
          <a:stretch/>
        </p:blipFill>
        <p:spPr>
          <a:xfrm>
            <a:off x="407783" y="1456179"/>
            <a:ext cx="3393485" cy="5216810"/>
          </a:xfrm>
          <a:prstGeom prst="rect">
            <a:avLst/>
          </a:prstGeom>
        </p:spPr>
      </p:pic>
      <p:pic>
        <p:nvPicPr>
          <p:cNvPr id="12" name="Picture 11">
            <a:extLst>
              <a:ext uri="{FF2B5EF4-FFF2-40B4-BE49-F238E27FC236}">
                <a16:creationId xmlns:a16="http://schemas.microsoft.com/office/drawing/2014/main" id="{9EAED555-7366-A74F-B08D-C5D9D4D1EA4F}"/>
              </a:ext>
            </a:extLst>
          </p:cNvPr>
          <p:cNvPicPr>
            <a:picLocks noChangeAspect="1"/>
          </p:cNvPicPr>
          <p:nvPr/>
        </p:nvPicPr>
        <p:blipFill>
          <a:blip r:embed="rId8">
            <a:extLst>
              <a:ext uri="{28A0092B-C50C-407E-A947-70E740481C1C}">
                <a14:useLocalDpi xmlns:a14="http://schemas.microsoft.com/office/drawing/2010/main" val="0"/>
              </a:ext>
            </a:extLst>
          </a:blip>
          <a:srcRect t="46354"/>
          <a:stretch/>
        </p:blipFill>
        <p:spPr>
          <a:xfrm>
            <a:off x="4427716" y="1594938"/>
            <a:ext cx="2947664" cy="5078051"/>
          </a:xfrm>
          <a:prstGeom prst="rect">
            <a:avLst/>
          </a:prstGeom>
        </p:spPr>
      </p:pic>
      <p:sp>
        <p:nvSpPr>
          <p:cNvPr id="13" name="TextBox 12">
            <a:extLst>
              <a:ext uri="{FF2B5EF4-FFF2-40B4-BE49-F238E27FC236}">
                <a16:creationId xmlns:a16="http://schemas.microsoft.com/office/drawing/2014/main" id="{B56A282D-A82C-1CAA-A627-D4243EA884AE}"/>
              </a:ext>
            </a:extLst>
          </p:cNvPr>
          <p:cNvSpPr txBox="1"/>
          <p:nvPr/>
        </p:nvSpPr>
        <p:spPr>
          <a:xfrm>
            <a:off x="11353800" y="23661"/>
            <a:ext cx="767119" cy="707886"/>
          </a:xfrm>
          <a:prstGeom prst="rect">
            <a:avLst/>
          </a:prstGeom>
          <a:noFill/>
        </p:spPr>
        <p:txBody>
          <a:bodyPr wrap="square" rtlCol="0">
            <a:spAutoFit/>
          </a:bodyPr>
          <a:lstStyle/>
          <a:p>
            <a:r>
              <a:rPr lang="en-IN" sz="4000" b="1" dirty="0"/>
              <a:t>30</a:t>
            </a:r>
          </a:p>
        </p:txBody>
      </p:sp>
    </p:spTree>
    <p:extLst>
      <p:ext uri="{BB962C8B-B14F-4D97-AF65-F5344CB8AC3E}">
        <p14:creationId xmlns:p14="http://schemas.microsoft.com/office/powerpoint/2010/main" val="2383313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FDFC-3099-082B-B8CE-0151856CA0D6}"/>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C71B1C8D-E0DE-0C68-9876-2F3E214D43DD}"/>
              </a:ext>
            </a:extLst>
          </p:cNvPr>
          <p:cNvPicPr>
            <a:picLocks noChangeAspect="1"/>
          </p:cNvPicPr>
          <p:nvPr/>
        </p:nvPicPr>
        <p:blipFill>
          <a:blip r:embed="rId2">
            <a:extLst>
              <a:ext uri="{28A0092B-C50C-407E-A947-70E740481C1C}">
                <a14:useLocalDpi xmlns:a14="http://schemas.microsoft.com/office/drawing/2010/main" val="0"/>
              </a:ext>
            </a:extLst>
          </a:blip>
          <a:srcRect t="49865"/>
          <a:stretch/>
        </p:blipFill>
        <p:spPr>
          <a:xfrm>
            <a:off x="4267917" y="1456180"/>
            <a:ext cx="4230312" cy="5216809"/>
          </a:xfrm>
          <a:prstGeom prst="rect">
            <a:avLst/>
          </a:prstGeom>
        </p:spPr>
      </p:pic>
      <p:sp>
        <p:nvSpPr>
          <p:cNvPr id="2" name="Title 1">
            <a:extLst>
              <a:ext uri="{FF2B5EF4-FFF2-40B4-BE49-F238E27FC236}">
                <a16:creationId xmlns:a16="http://schemas.microsoft.com/office/drawing/2014/main" id="{88809BFA-71C1-BA8E-10A4-DA364CB4AD5F}"/>
              </a:ext>
            </a:extLst>
          </p:cNvPr>
          <p:cNvSpPr>
            <a:spLocks noGrp="1"/>
          </p:cNvSpPr>
          <p:nvPr>
            <p:ph type="title"/>
          </p:nvPr>
        </p:nvSpPr>
        <p:spPr>
          <a:xfrm>
            <a:off x="851413" y="721564"/>
            <a:ext cx="6726496" cy="734616"/>
          </a:xfrm>
        </p:spPr>
        <p:txBody>
          <a:bodyPr/>
          <a:lstStyle/>
          <a:p>
            <a:r>
              <a:rPr lang="en-US" sz="4400" b="1" dirty="0">
                <a:effectLst/>
                <a:ea typeface="Times New Roman" panose="02020603050405020304" pitchFamily="18" charset="0"/>
              </a:rPr>
              <a:t>Data Processing &amp; Storage </a:t>
            </a:r>
            <a:endParaRPr lang="en-IN" sz="4400" dirty="0"/>
          </a:p>
        </p:txBody>
      </p:sp>
      <p:pic>
        <p:nvPicPr>
          <p:cNvPr id="5" name="Picture 4" descr="A close-up of text&#10;&#10;AI-generated content may be incorrect.">
            <a:extLst>
              <a:ext uri="{FF2B5EF4-FFF2-40B4-BE49-F238E27FC236}">
                <a16:creationId xmlns:a16="http://schemas.microsoft.com/office/drawing/2014/main" id="{81B6EF9D-5DDC-3333-D7F3-5055EEFCF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C0DBE28-25BE-3911-2F1E-BDFB58322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A9AF2F0-6F27-5713-E4F0-DE5B3C1CC5D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7FE7B36F-ACC8-3E44-FE28-4C9B1877D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27E05D9B-75B2-663E-503C-70C5F2E798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5F54A017-F7D3-B18E-EB1B-A72AA97389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884919D-A7B1-CFE3-5076-478C3BFBC542}"/>
              </a:ext>
            </a:extLst>
          </p:cNvPr>
          <p:cNvGrpSpPr/>
          <p:nvPr/>
        </p:nvGrpSpPr>
        <p:grpSpPr>
          <a:xfrm>
            <a:off x="428265" y="1699469"/>
            <a:ext cx="3717015" cy="5002928"/>
            <a:chOff x="3185348" y="51717"/>
            <a:chExt cx="2433858" cy="2798017"/>
          </a:xfrm>
        </p:grpSpPr>
        <p:pic>
          <p:nvPicPr>
            <p:cNvPr id="8" name="Picture 7">
              <a:extLst>
                <a:ext uri="{FF2B5EF4-FFF2-40B4-BE49-F238E27FC236}">
                  <a16:creationId xmlns:a16="http://schemas.microsoft.com/office/drawing/2014/main" id="{2059B1D1-7031-5646-B780-AC4B2E8F91C1}"/>
                </a:ext>
              </a:extLst>
            </p:cNvPr>
            <p:cNvPicPr>
              <a:picLocks noChangeAspect="1"/>
            </p:cNvPicPr>
            <p:nvPr/>
          </p:nvPicPr>
          <p:blipFill>
            <a:blip r:embed="rId2">
              <a:extLst>
                <a:ext uri="{28A0092B-C50C-407E-A947-70E740481C1C}">
                  <a14:useLocalDpi xmlns:a14="http://schemas.microsoft.com/office/drawing/2010/main" val="0"/>
                </a:ext>
              </a:extLst>
            </a:blip>
            <a:srcRect b="50656"/>
            <a:stretch/>
          </p:blipFill>
          <p:spPr>
            <a:xfrm>
              <a:off x="3185348" y="51717"/>
              <a:ext cx="2433858" cy="2798017"/>
            </a:xfrm>
            <a:prstGeom prst="rect">
              <a:avLst/>
            </a:prstGeom>
          </p:spPr>
        </p:pic>
        <p:grpSp>
          <p:nvGrpSpPr>
            <p:cNvPr id="11" name="Group 10">
              <a:extLst>
                <a:ext uri="{FF2B5EF4-FFF2-40B4-BE49-F238E27FC236}">
                  <a16:creationId xmlns:a16="http://schemas.microsoft.com/office/drawing/2014/main" id="{2512A6CD-F628-0EDE-E27B-BBD7A4EC59B3}"/>
                </a:ext>
              </a:extLst>
            </p:cNvPr>
            <p:cNvGrpSpPr/>
            <p:nvPr/>
          </p:nvGrpSpPr>
          <p:grpSpPr>
            <a:xfrm>
              <a:off x="3485467" y="1675368"/>
              <a:ext cx="1581024" cy="665212"/>
              <a:chOff x="3485467" y="1675368"/>
              <a:chExt cx="1581024" cy="665212"/>
            </a:xfrm>
          </p:grpSpPr>
          <p:sp>
            <p:nvSpPr>
              <p:cNvPr id="13" name="TextBox 12">
                <a:extLst>
                  <a:ext uri="{FF2B5EF4-FFF2-40B4-BE49-F238E27FC236}">
                    <a16:creationId xmlns:a16="http://schemas.microsoft.com/office/drawing/2014/main" id="{E9CF40BA-050A-F46E-E195-601ABC83F3B7}"/>
                  </a:ext>
                </a:extLst>
              </p:cNvPr>
              <p:cNvSpPr txBox="1"/>
              <p:nvPr/>
            </p:nvSpPr>
            <p:spPr>
              <a:xfrm>
                <a:off x="3485467" y="2109748"/>
                <a:ext cx="426133" cy="230832"/>
              </a:xfrm>
              <a:prstGeom prst="rect">
                <a:avLst/>
              </a:prstGeom>
              <a:noFill/>
            </p:spPr>
            <p:txBody>
              <a:bodyPr wrap="square" rtlCol="0">
                <a:spAutoFit/>
              </a:bodyPr>
              <a:lstStyle/>
              <a:p>
                <a:r>
                  <a:rPr lang="en-IN" sz="900" dirty="0">
                    <a:latin typeface="Times New Roman" panose="02020603050405020304" pitchFamily="18" charset="0"/>
                    <a:cs typeface="Times New Roman" panose="02020603050405020304" pitchFamily="18" charset="0"/>
                  </a:rPr>
                  <a:t>True</a:t>
                </a:r>
              </a:p>
            </p:txBody>
          </p:sp>
          <p:sp>
            <p:nvSpPr>
              <p:cNvPr id="14" name="TextBox 13">
                <a:extLst>
                  <a:ext uri="{FF2B5EF4-FFF2-40B4-BE49-F238E27FC236}">
                    <a16:creationId xmlns:a16="http://schemas.microsoft.com/office/drawing/2014/main" id="{A9A47AA7-1112-D85D-6D31-45467047F961}"/>
                  </a:ext>
                </a:extLst>
              </p:cNvPr>
              <p:cNvSpPr txBox="1"/>
              <p:nvPr/>
            </p:nvSpPr>
            <p:spPr>
              <a:xfrm>
                <a:off x="4242579" y="1675368"/>
                <a:ext cx="823912" cy="230832"/>
              </a:xfrm>
              <a:prstGeom prst="rect">
                <a:avLst/>
              </a:prstGeom>
              <a:noFill/>
            </p:spPr>
            <p:txBody>
              <a:bodyPr wrap="square" rtlCol="0">
                <a:spAutoFit/>
              </a:bodyPr>
              <a:lstStyle/>
              <a:p>
                <a:r>
                  <a:rPr lang="en-IN" sz="900" dirty="0">
                    <a:latin typeface="Times New Roman" panose="02020603050405020304" pitchFamily="18" charset="0"/>
                    <a:cs typeface="Times New Roman" panose="02020603050405020304" pitchFamily="18" charset="0"/>
                  </a:rPr>
                  <a:t>False</a:t>
                </a:r>
              </a:p>
            </p:txBody>
          </p:sp>
        </p:grpSp>
      </p:grpSp>
      <p:sp>
        <p:nvSpPr>
          <p:cNvPr id="16" name="TextBox 15">
            <a:extLst>
              <a:ext uri="{FF2B5EF4-FFF2-40B4-BE49-F238E27FC236}">
                <a16:creationId xmlns:a16="http://schemas.microsoft.com/office/drawing/2014/main" id="{85D35174-39EC-F97F-0A06-8CEECEF2F89B}"/>
              </a:ext>
            </a:extLst>
          </p:cNvPr>
          <p:cNvSpPr txBox="1"/>
          <p:nvPr/>
        </p:nvSpPr>
        <p:spPr>
          <a:xfrm>
            <a:off x="11353800" y="23661"/>
            <a:ext cx="767119" cy="707886"/>
          </a:xfrm>
          <a:prstGeom prst="rect">
            <a:avLst/>
          </a:prstGeom>
          <a:noFill/>
        </p:spPr>
        <p:txBody>
          <a:bodyPr wrap="square" rtlCol="0">
            <a:spAutoFit/>
          </a:bodyPr>
          <a:lstStyle/>
          <a:p>
            <a:r>
              <a:rPr lang="en-IN" sz="4000" b="1" dirty="0"/>
              <a:t>31</a:t>
            </a:r>
          </a:p>
        </p:txBody>
      </p:sp>
    </p:spTree>
    <p:extLst>
      <p:ext uri="{BB962C8B-B14F-4D97-AF65-F5344CB8AC3E}">
        <p14:creationId xmlns:p14="http://schemas.microsoft.com/office/powerpoint/2010/main" val="259723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E6BDE-BBF2-5767-A436-D506CB0734D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65453C83-FF78-9F91-E76B-181DC1401134}"/>
              </a:ext>
            </a:extLst>
          </p:cNvPr>
          <p:cNvPicPr>
            <a:picLocks noChangeAspect="1"/>
          </p:cNvPicPr>
          <p:nvPr/>
        </p:nvPicPr>
        <p:blipFill>
          <a:blip r:embed="rId2">
            <a:extLst>
              <a:ext uri="{28A0092B-C50C-407E-A947-70E740481C1C}">
                <a14:useLocalDpi xmlns:a14="http://schemas.microsoft.com/office/drawing/2010/main" val="0"/>
              </a:ext>
            </a:extLst>
          </a:blip>
          <a:srcRect t="48516" b="1"/>
          <a:stretch/>
        </p:blipFill>
        <p:spPr>
          <a:xfrm>
            <a:off x="4632404" y="1456179"/>
            <a:ext cx="3735989" cy="5246217"/>
          </a:xfrm>
          <a:prstGeom prst="rect">
            <a:avLst/>
          </a:prstGeom>
        </p:spPr>
      </p:pic>
      <p:sp>
        <p:nvSpPr>
          <p:cNvPr id="2" name="Title 1">
            <a:extLst>
              <a:ext uri="{FF2B5EF4-FFF2-40B4-BE49-F238E27FC236}">
                <a16:creationId xmlns:a16="http://schemas.microsoft.com/office/drawing/2014/main" id="{C3DD0B91-151B-8AF3-8391-5814FE22F625}"/>
              </a:ext>
            </a:extLst>
          </p:cNvPr>
          <p:cNvSpPr>
            <a:spLocks noGrp="1"/>
          </p:cNvSpPr>
          <p:nvPr>
            <p:ph type="title"/>
          </p:nvPr>
        </p:nvSpPr>
        <p:spPr>
          <a:xfrm>
            <a:off x="851413" y="721564"/>
            <a:ext cx="6726496" cy="734616"/>
          </a:xfrm>
        </p:spPr>
        <p:txBody>
          <a:bodyPr>
            <a:normAutofit/>
          </a:bodyPr>
          <a:lstStyle/>
          <a:p>
            <a:r>
              <a:rPr lang="en-US" sz="4400" b="1" dirty="0">
                <a:effectLst/>
                <a:ea typeface="Times New Roman" panose="02020603050405020304" pitchFamily="18" charset="0"/>
              </a:rPr>
              <a:t>Data Filtering &amp; Analysis  </a:t>
            </a:r>
            <a:endParaRPr lang="en-IN" sz="4400" dirty="0"/>
          </a:p>
        </p:txBody>
      </p:sp>
      <p:pic>
        <p:nvPicPr>
          <p:cNvPr id="5" name="Picture 4" descr="A close-up of text&#10;&#10;AI-generated content may be incorrect.">
            <a:extLst>
              <a:ext uri="{FF2B5EF4-FFF2-40B4-BE49-F238E27FC236}">
                <a16:creationId xmlns:a16="http://schemas.microsoft.com/office/drawing/2014/main" id="{EB54001B-6EF9-E359-8649-2C0141922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69896995-F011-0A3D-6C53-B36E1B240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AAE8DAB1-FEF2-34A2-31F6-C786DAAB6206}"/>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03FE566-3F30-5B65-9E73-0F177DB91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E2A5F09D-E0EA-7B3C-C055-C73AA56DB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91928EE0-EEBC-87BC-B5D9-7BBE4AC74B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0E68F03-01EC-2144-6D8B-B4ED3CAEDEDD}"/>
              </a:ext>
            </a:extLst>
          </p:cNvPr>
          <p:cNvPicPr>
            <a:picLocks noChangeAspect="1"/>
          </p:cNvPicPr>
          <p:nvPr/>
        </p:nvPicPr>
        <p:blipFill>
          <a:blip r:embed="rId2">
            <a:extLst>
              <a:ext uri="{28A0092B-C50C-407E-A947-70E740481C1C}">
                <a14:useLocalDpi xmlns:a14="http://schemas.microsoft.com/office/drawing/2010/main" val="0"/>
              </a:ext>
            </a:extLst>
          </a:blip>
          <a:srcRect b="51444"/>
          <a:stretch/>
        </p:blipFill>
        <p:spPr>
          <a:xfrm>
            <a:off x="197137" y="1596787"/>
            <a:ext cx="3832870" cy="5076201"/>
          </a:xfrm>
          <a:prstGeom prst="rect">
            <a:avLst/>
          </a:prstGeom>
        </p:spPr>
      </p:pic>
      <p:sp>
        <p:nvSpPr>
          <p:cNvPr id="17" name="TextBox 16">
            <a:extLst>
              <a:ext uri="{FF2B5EF4-FFF2-40B4-BE49-F238E27FC236}">
                <a16:creationId xmlns:a16="http://schemas.microsoft.com/office/drawing/2014/main" id="{5B0B567D-7625-F512-B4B4-7738289997F3}"/>
              </a:ext>
            </a:extLst>
          </p:cNvPr>
          <p:cNvSpPr txBox="1"/>
          <p:nvPr/>
        </p:nvSpPr>
        <p:spPr>
          <a:xfrm>
            <a:off x="11353800" y="23661"/>
            <a:ext cx="767119" cy="707886"/>
          </a:xfrm>
          <a:prstGeom prst="rect">
            <a:avLst/>
          </a:prstGeom>
          <a:noFill/>
        </p:spPr>
        <p:txBody>
          <a:bodyPr wrap="square" rtlCol="0">
            <a:spAutoFit/>
          </a:bodyPr>
          <a:lstStyle/>
          <a:p>
            <a:r>
              <a:rPr lang="en-IN" sz="4000" b="1" dirty="0"/>
              <a:t>32</a:t>
            </a:r>
          </a:p>
        </p:txBody>
      </p:sp>
    </p:spTree>
    <p:extLst>
      <p:ext uri="{BB962C8B-B14F-4D97-AF65-F5344CB8AC3E}">
        <p14:creationId xmlns:p14="http://schemas.microsoft.com/office/powerpoint/2010/main" val="4144084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4FAA9-82C5-61BB-D881-09B0B81B276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F32A0E8-A93B-575E-C29E-77505B37D122}"/>
              </a:ext>
            </a:extLst>
          </p:cNvPr>
          <p:cNvPicPr>
            <a:picLocks noChangeAspect="1"/>
          </p:cNvPicPr>
          <p:nvPr/>
        </p:nvPicPr>
        <p:blipFill>
          <a:blip r:embed="rId2">
            <a:extLst>
              <a:ext uri="{28A0092B-C50C-407E-A947-70E740481C1C}">
                <a14:useLocalDpi xmlns:a14="http://schemas.microsoft.com/office/drawing/2010/main" val="0"/>
              </a:ext>
            </a:extLst>
          </a:blip>
          <a:srcRect t="43871" b="1"/>
          <a:stretch/>
        </p:blipFill>
        <p:spPr>
          <a:xfrm>
            <a:off x="4759614" y="1456180"/>
            <a:ext cx="2875626" cy="5150338"/>
          </a:xfrm>
          <a:prstGeom prst="rect">
            <a:avLst/>
          </a:prstGeom>
        </p:spPr>
      </p:pic>
      <p:sp>
        <p:nvSpPr>
          <p:cNvPr id="2" name="Title 1">
            <a:extLst>
              <a:ext uri="{FF2B5EF4-FFF2-40B4-BE49-F238E27FC236}">
                <a16:creationId xmlns:a16="http://schemas.microsoft.com/office/drawing/2014/main" id="{C0A98C10-287A-E8B8-256A-520AD53A7F2F}"/>
              </a:ext>
            </a:extLst>
          </p:cNvPr>
          <p:cNvSpPr>
            <a:spLocks noGrp="1"/>
          </p:cNvSpPr>
          <p:nvPr>
            <p:ph type="title"/>
          </p:nvPr>
        </p:nvSpPr>
        <p:spPr>
          <a:xfrm>
            <a:off x="851413" y="721564"/>
            <a:ext cx="6726496" cy="734616"/>
          </a:xfrm>
        </p:spPr>
        <p:txBody>
          <a:bodyPr>
            <a:normAutofit/>
          </a:bodyPr>
          <a:lstStyle/>
          <a:p>
            <a:r>
              <a:rPr lang="en-IN" sz="4400" b="1" dirty="0"/>
              <a:t>Admin Flow</a:t>
            </a:r>
          </a:p>
        </p:txBody>
      </p:sp>
      <p:pic>
        <p:nvPicPr>
          <p:cNvPr id="5" name="Picture 4" descr="A close-up of text&#10;&#10;AI-generated content may be incorrect.">
            <a:extLst>
              <a:ext uri="{FF2B5EF4-FFF2-40B4-BE49-F238E27FC236}">
                <a16:creationId xmlns:a16="http://schemas.microsoft.com/office/drawing/2014/main" id="{B129AE78-BA43-FD09-BD32-8596AF861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FEA63556-D420-B955-2EC3-E6AA8D194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BD2B468D-30E2-15F3-2B95-BDD092EF27A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A60AEBA-0B57-BF8F-11C4-861B36908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F077992E-DF97-2307-5B12-A6B92A0A0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3" name="Picture 2" descr="Srinivas University | Top BSC, B.com, MBA, PGDM Colleges in Bangalore ...">
            <a:extLst>
              <a:ext uri="{FF2B5EF4-FFF2-40B4-BE49-F238E27FC236}">
                <a16:creationId xmlns:a16="http://schemas.microsoft.com/office/drawing/2014/main" id="{DCD21D6E-B8B3-AC96-B2BC-9B740505DE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E91186D-A15B-EB77-15C6-BC3720195181}"/>
              </a:ext>
            </a:extLst>
          </p:cNvPr>
          <p:cNvPicPr>
            <a:picLocks noChangeAspect="1"/>
          </p:cNvPicPr>
          <p:nvPr/>
        </p:nvPicPr>
        <p:blipFill>
          <a:blip r:embed="rId2">
            <a:extLst>
              <a:ext uri="{28A0092B-C50C-407E-A947-70E740481C1C}">
                <a14:useLocalDpi xmlns:a14="http://schemas.microsoft.com/office/drawing/2010/main" val="0"/>
              </a:ext>
            </a:extLst>
          </a:blip>
          <a:srcRect t="-1" b="55853"/>
          <a:stretch/>
        </p:blipFill>
        <p:spPr>
          <a:xfrm>
            <a:off x="407784" y="1596787"/>
            <a:ext cx="3603280" cy="5076201"/>
          </a:xfrm>
          <a:prstGeom prst="rect">
            <a:avLst/>
          </a:prstGeom>
        </p:spPr>
      </p:pic>
      <p:sp>
        <p:nvSpPr>
          <p:cNvPr id="11" name="TextBox 10">
            <a:extLst>
              <a:ext uri="{FF2B5EF4-FFF2-40B4-BE49-F238E27FC236}">
                <a16:creationId xmlns:a16="http://schemas.microsoft.com/office/drawing/2014/main" id="{718E9663-C928-C55E-AAC8-04D52F86FF24}"/>
              </a:ext>
            </a:extLst>
          </p:cNvPr>
          <p:cNvSpPr txBox="1"/>
          <p:nvPr/>
        </p:nvSpPr>
        <p:spPr>
          <a:xfrm>
            <a:off x="11353800" y="23661"/>
            <a:ext cx="767119" cy="707886"/>
          </a:xfrm>
          <a:prstGeom prst="rect">
            <a:avLst/>
          </a:prstGeom>
          <a:noFill/>
        </p:spPr>
        <p:txBody>
          <a:bodyPr wrap="square" rtlCol="0">
            <a:spAutoFit/>
          </a:bodyPr>
          <a:lstStyle/>
          <a:p>
            <a:r>
              <a:rPr lang="en-IN" sz="4000" b="1" dirty="0"/>
              <a:t>33</a:t>
            </a:r>
          </a:p>
        </p:txBody>
      </p:sp>
    </p:spTree>
    <p:extLst>
      <p:ext uri="{BB962C8B-B14F-4D97-AF65-F5344CB8AC3E}">
        <p14:creationId xmlns:p14="http://schemas.microsoft.com/office/powerpoint/2010/main" val="426915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38737-FEEA-E470-9064-9DF3A11F7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F583C-A8C4-E0F1-2817-4C2D8C8E2C48}"/>
              </a:ext>
            </a:extLst>
          </p:cNvPr>
          <p:cNvSpPr>
            <a:spLocks noGrp="1"/>
          </p:cNvSpPr>
          <p:nvPr>
            <p:ph type="title"/>
          </p:nvPr>
        </p:nvSpPr>
        <p:spPr>
          <a:xfrm>
            <a:off x="538656" y="742257"/>
            <a:ext cx="10515600" cy="1325563"/>
          </a:xfrm>
        </p:spPr>
        <p:txBody>
          <a:bodyPr>
            <a:normAutofit/>
          </a:bodyPr>
          <a:lstStyle/>
          <a:p>
            <a:r>
              <a:rPr lang="en-US" b="1" dirty="0">
                <a:cs typeface="Times New Roman" panose="02020603050405020304" pitchFamily="18" charset="0"/>
              </a:rPr>
              <a:t>1.2 Objectives</a:t>
            </a:r>
            <a:endParaRPr lang="en-IN" b="1" dirty="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7C1982A1-C7ED-AAE1-D49E-5B22A9689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0523EEAA-47ED-399E-2AFE-A75B95D81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F50A5B2C-814C-66D7-5E0E-21F0756EA84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41CDDC6A-FF36-D953-A4DC-3946FE4B1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545EB234-EF27-26C4-16AF-1A44ABBA1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6" name="Rectangle 5">
            <a:extLst>
              <a:ext uri="{FF2B5EF4-FFF2-40B4-BE49-F238E27FC236}">
                <a16:creationId xmlns:a16="http://schemas.microsoft.com/office/drawing/2014/main" id="{9BC5985C-F2F3-8ED8-D25F-ED487EA0AAE7}"/>
              </a:ext>
            </a:extLst>
          </p:cNvPr>
          <p:cNvSpPr>
            <a:spLocks noChangeArrowheads="1"/>
          </p:cNvSpPr>
          <p:nvPr/>
        </p:nvSpPr>
        <p:spPr bwMode="auto">
          <a:xfrm>
            <a:off x="1310509" y="2355523"/>
            <a:ext cx="6560128" cy="279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real-time telemetry monitoring.</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Role-based user authentication &amp; management.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data visualization (charts + map).</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Historical telemetry filtering &amp; export.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TOTP-based 2FA &amp; password recovery via OTP.</a:t>
            </a:r>
          </a:p>
        </p:txBody>
      </p:sp>
      <p:pic>
        <p:nvPicPr>
          <p:cNvPr id="12" name="Picture 2" descr="Srinivas University | Top BSC, B.com, MBA, PGDM Colleges in Bangalore ...">
            <a:extLst>
              <a:ext uri="{FF2B5EF4-FFF2-40B4-BE49-F238E27FC236}">
                <a16:creationId xmlns:a16="http://schemas.microsoft.com/office/drawing/2014/main" id="{0EF4E6E2-06E9-6A3F-86E9-64D183D26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7D24890-DFF7-FEA0-FB5C-DA5AF802272E}"/>
              </a:ext>
            </a:extLst>
          </p:cNvPr>
          <p:cNvSpPr txBox="1"/>
          <p:nvPr/>
        </p:nvSpPr>
        <p:spPr>
          <a:xfrm>
            <a:off x="11509896" y="-3068"/>
            <a:ext cx="548640" cy="707886"/>
          </a:xfrm>
          <a:prstGeom prst="rect">
            <a:avLst/>
          </a:prstGeom>
          <a:noFill/>
        </p:spPr>
        <p:txBody>
          <a:bodyPr wrap="square" rtlCol="0">
            <a:spAutoFit/>
          </a:bodyPr>
          <a:lstStyle/>
          <a:p>
            <a:r>
              <a:rPr lang="en-IN" sz="4000" b="1" dirty="0"/>
              <a:t>2</a:t>
            </a:r>
          </a:p>
        </p:txBody>
      </p:sp>
    </p:spTree>
    <p:extLst>
      <p:ext uri="{BB962C8B-B14F-4D97-AF65-F5344CB8AC3E}">
        <p14:creationId xmlns:p14="http://schemas.microsoft.com/office/powerpoint/2010/main" val="4203536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C3C0E474-E9F0-4EE2-81E2-5926622E7CDE}"/>
              </a:ext>
            </a:extLst>
          </p:cNvPr>
          <p:cNvSpPr>
            <a:spLocks noGrp="1"/>
          </p:cNvSpPr>
          <p:nvPr>
            <p:ph type="title"/>
          </p:nvPr>
        </p:nvSpPr>
        <p:spPr>
          <a:xfrm>
            <a:off x="5385" y="3441903"/>
            <a:ext cx="7239477" cy="909033"/>
          </a:xfrm>
        </p:spPr>
        <p:txBody>
          <a:bodyPr>
            <a:normAutofit/>
          </a:bodyPr>
          <a:lstStyle/>
          <a:p>
            <a:r>
              <a:rPr lang="en-IN" sz="4800" dirty="0">
                <a:latin typeface="Arial Rounded MT Bold" panose="020F0704030504030204" pitchFamily="34" charset="0"/>
              </a:rPr>
              <a:t>SOFTWARE TESTING</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FDCD502-B7DF-AD84-5D44-0983E2FF0A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EE172140-80CD-3973-158B-7A97AF29A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498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39DA-935C-7D52-980C-4BD2F44A2246}"/>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0B61C85E-ABC0-D6F8-2648-1B902B4C1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6DFAAD14-2557-52AD-C3F9-E4182A651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F457FF32-393C-411D-DB8F-879E3920440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7844BEAB-2D89-7BEC-AF93-BA3F1CDEC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30D7CFFD-3AE8-5DCD-6BAE-CC00054B6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3" name="TextBox 12">
            <a:extLst>
              <a:ext uri="{FF2B5EF4-FFF2-40B4-BE49-F238E27FC236}">
                <a16:creationId xmlns:a16="http://schemas.microsoft.com/office/drawing/2014/main" id="{CF1FA6DB-59E0-0510-F57C-FC6A025C9A5E}"/>
              </a:ext>
            </a:extLst>
          </p:cNvPr>
          <p:cNvSpPr txBox="1"/>
          <p:nvPr/>
        </p:nvSpPr>
        <p:spPr>
          <a:xfrm>
            <a:off x="3609415" y="146772"/>
            <a:ext cx="3161661" cy="769441"/>
          </a:xfrm>
          <a:prstGeom prst="rect">
            <a:avLst/>
          </a:prstGeom>
          <a:noFill/>
        </p:spPr>
        <p:txBody>
          <a:bodyPr wrap="square">
            <a:spAutoFit/>
          </a:bodyPr>
          <a:lstStyle/>
          <a:p>
            <a:r>
              <a:rPr lang="en-IN" sz="4400" b="1" dirty="0">
                <a:latin typeface="+mj-lt"/>
              </a:rPr>
              <a:t>Test Cases</a:t>
            </a:r>
            <a:endParaRPr lang="en-US" sz="4400" b="1"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7DD00F02-D4B9-DEFF-BAAD-DFD7352876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9F986364-1AD1-B748-72E2-12CE5E34C403}"/>
              </a:ext>
            </a:extLst>
          </p:cNvPr>
          <p:cNvGraphicFramePr>
            <a:graphicFrameLocks noGrp="1"/>
          </p:cNvGraphicFramePr>
          <p:nvPr>
            <p:extLst>
              <p:ext uri="{D42A27DB-BD31-4B8C-83A1-F6EECF244321}">
                <p14:modId xmlns:p14="http://schemas.microsoft.com/office/powerpoint/2010/main" val="3596317249"/>
              </p:ext>
            </p:extLst>
          </p:nvPr>
        </p:nvGraphicFramePr>
        <p:xfrm>
          <a:off x="132435" y="1088872"/>
          <a:ext cx="9405904" cy="4978930"/>
        </p:xfrm>
        <a:graphic>
          <a:graphicData uri="http://schemas.openxmlformats.org/drawingml/2006/table">
            <a:tbl>
              <a:tblPr firstRow="1" bandRow="1">
                <a:tableStyleId>{5C22544A-7EE6-4342-B048-85BDC9FD1C3A}</a:tableStyleId>
              </a:tblPr>
              <a:tblGrid>
                <a:gridCol w="1173990">
                  <a:extLst>
                    <a:ext uri="{9D8B030D-6E8A-4147-A177-3AD203B41FA5}">
                      <a16:colId xmlns:a16="http://schemas.microsoft.com/office/drawing/2014/main" val="3383386021"/>
                    </a:ext>
                  </a:extLst>
                </a:gridCol>
                <a:gridCol w="1607249">
                  <a:extLst>
                    <a:ext uri="{9D8B030D-6E8A-4147-A177-3AD203B41FA5}">
                      <a16:colId xmlns:a16="http://schemas.microsoft.com/office/drawing/2014/main" val="2317836425"/>
                    </a:ext>
                  </a:extLst>
                </a:gridCol>
                <a:gridCol w="2166293">
                  <a:extLst>
                    <a:ext uri="{9D8B030D-6E8A-4147-A177-3AD203B41FA5}">
                      <a16:colId xmlns:a16="http://schemas.microsoft.com/office/drawing/2014/main" val="1306607620"/>
                    </a:ext>
                  </a:extLst>
                </a:gridCol>
                <a:gridCol w="2222198">
                  <a:extLst>
                    <a:ext uri="{9D8B030D-6E8A-4147-A177-3AD203B41FA5}">
                      <a16:colId xmlns:a16="http://schemas.microsoft.com/office/drawing/2014/main" val="667979944"/>
                    </a:ext>
                  </a:extLst>
                </a:gridCol>
                <a:gridCol w="2236174">
                  <a:extLst>
                    <a:ext uri="{9D8B030D-6E8A-4147-A177-3AD203B41FA5}">
                      <a16:colId xmlns:a16="http://schemas.microsoft.com/office/drawing/2014/main" val="3241406446"/>
                    </a:ext>
                  </a:extLst>
                </a:gridCol>
              </a:tblGrid>
              <a:tr h="577143">
                <a:tc>
                  <a:txBody>
                    <a:bodyPr/>
                    <a:lstStyle/>
                    <a:p>
                      <a:pPr algn="ctr" fontAlgn="ctr"/>
                      <a:r>
                        <a:rPr lang="en-IN" sz="1800" b="1" i="0" u="none" strike="noStrike" dirty="0">
                          <a:solidFill>
                            <a:schemeClr val="bg1"/>
                          </a:solidFill>
                          <a:effectLst/>
                          <a:latin typeface="Times New Roman" panose="02020603050405020304" pitchFamily="18" charset="0"/>
                          <a:cs typeface="Times New Roman" panose="02020603050405020304" pitchFamily="18" charset="0"/>
                        </a:rPr>
                        <a:t>Test Case ID</a:t>
                      </a:r>
                    </a:p>
                  </a:txBody>
                  <a:tcPr marL="9525" marR="9525" marT="9525" marB="0" anchor="ctr"/>
                </a:tc>
                <a:tc>
                  <a:txBody>
                    <a:bodyPr/>
                    <a:lstStyle/>
                    <a:p>
                      <a:pPr algn="ctr" fontAlgn="ctr"/>
                      <a:r>
                        <a:rPr lang="en-IN" sz="1800" b="1" i="0" u="none" strike="noStrike">
                          <a:solidFill>
                            <a:schemeClr val="bg1"/>
                          </a:solidFill>
                          <a:effectLst/>
                          <a:latin typeface="Times New Roman" panose="02020603050405020304" pitchFamily="18" charset="0"/>
                          <a:cs typeface="Times New Roman" panose="02020603050405020304" pitchFamily="18" charset="0"/>
                        </a:rPr>
                        <a:t>Feature</a:t>
                      </a:r>
                    </a:p>
                  </a:txBody>
                  <a:tcPr marL="9525" marR="9525" marT="9525" marB="0" anchor="ctr"/>
                </a:tc>
                <a:tc>
                  <a:txBody>
                    <a:bodyPr/>
                    <a:lstStyle/>
                    <a:p>
                      <a:pPr algn="ctr" fontAlgn="ctr"/>
                      <a:r>
                        <a:rPr lang="en-IN" sz="1800" b="1" i="0" u="none" strike="noStrike" dirty="0">
                          <a:solidFill>
                            <a:schemeClr val="bg1"/>
                          </a:solidFill>
                          <a:effectLst/>
                          <a:latin typeface="Times New Roman" panose="02020603050405020304" pitchFamily="18" charset="0"/>
                          <a:cs typeface="Times New Roman" panose="02020603050405020304" pitchFamily="18" charset="0"/>
                        </a:rPr>
                        <a:t>Description</a:t>
                      </a:r>
                    </a:p>
                  </a:txBody>
                  <a:tcPr marL="9525" marR="9525" marT="9525" marB="0" anchor="ctr"/>
                </a:tc>
                <a:tc>
                  <a:txBody>
                    <a:bodyPr/>
                    <a:lstStyle/>
                    <a:p>
                      <a:pPr algn="ctr" fontAlgn="ctr"/>
                      <a:r>
                        <a:rPr lang="en-IN" sz="1800" b="1" i="0" u="none" strike="noStrike">
                          <a:solidFill>
                            <a:schemeClr val="bg1"/>
                          </a:solidFill>
                          <a:effectLst/>
                          <a:latin typeface="Times New Roman" panose="02020603050405020304" pitchFamily="18" charset="0"/>
                          <a:cs typeface="Times New Roman" panose="02020603050405020304" pitchFamily="18" charset="0"/>
                        </a:rPr>
                        <a:t>Steps</a:t>
                      </a:r>
                    </a:p>
                  </a:txBody>
                  <a:tcPr marL="9525" marR="9525" marT="9525" marB="0" anchor="ctr"/>
                </a:tc>
                <a:tc>
                  <a:txBody>
                    <a:bodyPr/>
                    <a:lstStyle/>
                    <a:p>
                      <a:pPr algn="ctr" fontAlgn="ctr"/>
                      <a:r>
                        <a:rPr lang="en-IN" sz="1800" b="1" i="0" u="none" strike="noStrike" dirty="0">
                          <a:solidFill>
                            <a:schemeClr val="bg1"/>
                          </a:solidFill>
                          <a:effectLst/>
                          <a:latin typeface="Times New Roman" panose="02020603050405020304" pitchFamily="18" charset="0"/>
                          <a:cs typeface="Times New Roman" panose="02020603050405020304" pitchFamily="18" charset="0"/>
                        </a:rPr>
                        <a:t>Expected Result</a:t>
                      </a:r>
                    </a:p>
                  </a:txBody>
                  <a:tcPr marL="9525" marR="9525" marT="9525" marB="0" anchor="ctr"/>
                </a:tc>
                <a:extLst>
                  <a:ext uri="{0D108BD9-81ED-4DB2-BD59-A6C34878D82A}">
                    <a16:rowId xmlns:a16="http://schemas.microsoft.com/office/drawing/2014/main" val="3104614264"/>
                  </a:ext>
                </a:extLst>
              </a:tr>
              <a:tr h="797527">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TC001</a:t>
                      </a:r>
                    </a:p>
                  </a:txBody>
                  <a:tcPr marL="9525" marR="9525" marT="9525" marB="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User Registration</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Register a new user with valid data</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Submit registration form with valid email, password, and role</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User is registered successfully and receives token</a:t>
                      </a:r>
                    </a:p>
                  </a:txBody>
                  <a:tcPr marL="9525" marR="9525" marT="9525" marB="0" anchor="ctr"/>
                </a:tc>
                <a:extLst>
                  <a:ext uri="{0D108BD9-81ED-4DB2-BD59-A6C34878D82A}">
                    <a16:rowId xmlns:a16="http://schemas.microsoft.com/office/drawing/2014/main" val="574727649"/>
                  </a:ext>
                </a:extLst>
              </a:tr>
              <a:tr h="797527">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TC002</a:t>
                      </a:r>
                    </a:p>
                  </a:txBody>
                  <a:tcPr marL="9525" marR="9525" marT="9525" marB="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User Registration</a:t>
                      </a:r>
                    </a:p>
                  </a:txBody>
                  <a:tcPr marL="9525" marR="9525" marT="9525" marB="0" anchor="ctr"/>
                </a:tc>
                <a:tc>
                  <a:txBody>
                    <a:bodyPr/>
                    <a:lstStyle/>
                    <a:p>
                      <a:pPr algn="l"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Register with existing email</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Submit registration form with an email already in use</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Error message "User already exists" is returned</a:t>
                      </a:r>
                    </a:p>
                  </a:txBody>
                  <a:tcPr marL="9525" marR="9525" marT="9525" marB="0" anchor="ctr"/>
                </a:tc>
                <a:extLst>
                  <a:ext uri="{0D108BD9-81ED-4DB2-BD59-A6C34878D82A}">
                    <a16:rowId xmlns:a16="http://schemas.microsoft.com/office/drawing/2014/main" val="2336735274"/>
                  </a:ext>
                </a:extLst>
              </a:tr>
              <a:tr h="797527">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TC003</a:t>
                      </a:r>
                    </a:p>
                  </a:txBody>
                  <a:tcPr marL="9525" marR="9525" marT="9525" marB="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User Login</a:t>
                      </a:r>
                    </a:p>
                  </a:txBody>
                  <a:tcPr marL="9525" marR="9525" marT="9525" marB="0" anchor="ctr"/>
                </a:tc>
                <a:tc>
                  <a:txBody>
                    <a:bodyPr/>
                    <a:lstStyle/>
                    <a:p>
                      <a:pPr algn="l"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Login with valid credentials</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Submit login form with correct email and password</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User is logged in and receives JWT token</a:t>
                      </a:r>
                    </a:p>
                  </a:txBody>
                  <a:tcPr marL="9525" marR="9525" marT="9525" marB="0" anchor="ctr"/>
                </a:tc>
                <a:extLst>
                  <a:ext uri="{0D108BD9-81ED-4DB2-BD59-A6C34878D82A}">
                    <a16:rowId xmlns:a16="http://schemas.microsoft.com/office/drawing/2014/main" val="1685013004"/>
                  </a:ext>
                </a:extLst>
              </a:tr>
              <a:tr h="797527">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TC004</a:t>
                      </a:r>
                    </a:p>
                  </a:txBody>
                  <a:tcPr marL="9525" marR="9525" marT="9525" marB="0" anchor="ctr"/>
                </a:tc>
                <a:tc>
                  <a:txBody>
                    <a:bodyPr/>
                    <a:lstStyle/>
                    <a:p>
                      <a:pPr algn="ctr"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User Login</a:t>
                      </a:r>
                    </a:p>
                  </a:txBody>
                  <a:tcPr marL="9525" marR="9525" marT="9525" marB="0" anchor="ctr"/>
                </a:tc>
                <a:tc>
                  <a:txBody>
                    <a:bodyPr/>
                    <a:lstStyle/>
                    <a:p>
                      <a:pPr algn="l" fontAlgn="ctr"/>
                      <a:r>
                        <a:rPr lang="en-IN" sz="1800" b="0" i="0" u="none" strike="noStrike">
                          <a:solidFill>
                            <a:srgbClr val="000000"/>
                          </a:solidFill>
                          <a:effectLst/>
                          <a:latin typeface="Times New Roman" panose="02020603050405020304" pitchFamily="18" charset="0"/>
                          <a:cs typeface="Times New Roman" panose="02020603050405020304" pitchFamily="18" charset="0"/>
                        </a:rPr>
                        <a:t>Login with invalid credentials</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Submit login form with incorrect password</a:t>
                      </a:r>
                    </a:p>
                  </a:txBody>
                  <a:tcPr marL="9525" marR="9525" marT="9525" marB="0" anchor="ct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Error message "Invalid credentials" is returned</a:t>
                      </a:r>
                    </a:p>
                  </a:txBody>
                  <a:tcPr marL="9525" marR="9525" marT="9525" marB="0" anchor="ctr"/>
                </a:tc>
                <a:extLst>
                  <a:ext uri="{0D108BD9-81ED-4DB2-BD59-A6C34878D82A}">
                    <a16:rowId xmlns:a16="http://schemas.microsoft.com/office/drawing/2014/main" val="2896230146"/>
                  </a:ext>
                </a:extLst>
              </a:tr>
              <a:tr h="982549">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TC005</a:t>
                      </a:r>
                    </a:p>
                  </a:txBody>
                  <a:tcPr marL="9525" marR="9525" marT="9525" marB="0" anchor="ctr"/>
                </a:tc>
                <a:tc>
                  <a:txBody>
                    <a:bodyPr/>
                    <a:lstStyle/>
                    <a:p>
                      <a:pPr algn="ctr" fontAlgn="ctr"/>
                      <a:r>
                        <a:rPr lang="en-IN" sz="1800" b="0" i="0" u="none" strike="noStrike" dirty="0">
                          <a:solidFill>
                            <a:srgbClr val="000000"/>
                          </a:solidFill>
                          <a:effectLst/>
                          <a:latin typeface="Times New Roman" panose="02020603050405020304" pitchFamily="18" charset="0"/>
                          <a:cs typeface="Times New Roman" panose="02020603050405020304" pitchFamily="18" charset="0"/>
                        </a:rPr>
                        <a:t>Telemetry Data Filter</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Filter telemetry data by date range</a:t>
                      </a:r>
                    </a:p>
                  </a:txBody>
                  <a:tcPr marL="9525" marR="9525" marT="9525" marB="0" anchor="ctr"/>
                </a:tc>
                <a:tc>
                  <a:txBody>
                    <a:bodyPr/>
                    <a:lstStyle/>
                    <a:p>
                      <a:pPr algn="l" fontAlgn="ctr"/>
                      <a:r>
                        <a:rPr lang="en-US" sz="1800" b="0" i="0" u="none" strike="noStrike">
                          <a:solidFill>
                            <a:srgbClr val="000000"/>
                          </a:solidFill>
                          <a:effectLst/>
                          <a:latin typeface="Times New Roman" panose="02020603050405020304" pitchFamily="18" charset="0"/>
                          <a:cs typeface="Times New Roman" panose="02020603050405020304" pitchFamily="18" charset="0"/>
                        </a:rPr>
                        <a:t>Call /api/telemetry/filter with valid start and end dates and valid token</a:t>
                      </a:r>
                    </a:p>
                  </a:txBody>
                  <a:tcPr marL="9525" marR="9525" marT="9525" marB="0" anchor="ctr"/>
                </a:tc>
                <a:tc>
                  <a:txBody>
                    <a:bodyPr/>
                    <a:lstStyle/>
                    <a:p>
                      <a:pPr algn="l" fontAlgn="ctr"/>
                      <a:r>
                        <a:rPr lang="en-US" sz="1800" b="0" i="0" u="none" strike="noStrike" dirty="0">
                          <a:solidFill>
                            <a:srgbClr val="000000"/>
                          </a:solidFill>
                          <a:effectLst/>
                          <a:latin typeface="Times New Roman" panose="02020603050405020304" pitchFamily="18" charset="0"/>
                          <a:cs typeface="Times New Roman" panose="02020603050405020304" pitchFamily="18" charset="0"/>
                        </a:rPr>
                        <a:t>Returns filtered telemetry data array</a:t>
                      </a:r>
                    </a:p>
                  </a:txBody>
                  <a:tcPr marL="9525" marR="9525" marT="9525" marB="0" anchor="ctr"/>
                </a:tc>
                <a:extLst>
                  <a:ext uri="{0D108BD9-81ED-4DB2-BD59-A6C34878D82A}">
                    <a16:rowId xmlns:a16="http://schemas.microsoft.com/office/drawing/2014/main" val="980050089"/>
                  </a:ext>
                </a:extLst>
              </a:tr>
            </a:tbl>
          </a:graphicData>
        </a:graphic>
      </p:graphicFrame>
      <p:sp>
        <p:nvSpPr>
          <p:cNvPr id="6" name="TextBox 5">
            <a:extLst>
              <a:ext uri="{FF2B5EF4-FFF2-40B4-BE49-F238E27FC236}">
                <a16:creationId xmlns:a16="http://schemas.microsoft.com/office/drawing/2014/main" id="{A6932674-ACA5-0370-D30C-FA3062167401}"/>
              </a:ext>
            </a:extLst>
          </p:cNvPr>
          <p:cNvSpPr txBox="1"/>
          <p:nvPr/>
        </p:nvSpPr>
        <p:spPr>
          <a:xfrm>
            <a:off x="11353800" y="23661"/>
            <a:ext cx="767119" cy="707886"/>
          </a:xfrm>
          <a:prstGeom prst="rect">
            <a:avLst/>
          </a:prstGeom>
          <a:noFill/>
        </p:spPr>
        <p:txBody>
          <a:bodyPr wrap="square" rtlCol="0">
            <a:spAutoFit/>
          </a:bodyPr>
          <a:lstStyle/>
          <a:p>
            <a:r>
              <a:rPr lang="en-IN" sz="4000" b="1" dirty="0"/>
              <a:t>34</a:t>
            </a:r>
          </a:p>
        </p:txBody>
      </p:sp>
    </p:spTree>
    <p:extLst>
      <p:ext uri="{BB962C8B-B14F-4D97-AF65-F5344CB8AC3E}">
        <p14:creationId xmlns:p14="http://schemas.microsoft.com/office/powerpoint/2010/main" val="3921682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4149A-343F-64EC-EA5D-48FE7E7694F6}"/>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778C1032-7C56-A039-9166-26D717CC3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F6644BE9-7A86-8073-7DAE-CCF0866D8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A1AA65D1-6299-263A-4CD8-7F54BEC6F91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4E97EA02-0663-5307-8878-3C1BDC0DF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B9C24817-E119-2B14-E12E-2F2DA993E4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3" name="TextBox 12">
            <a:extLst>
              <a:ext uri="{FF2B5EF4-FFF2-40B4-BE49-F238E27FC236}">
                <a16:creationId xmlns:a16="http://schemas.microsoft.com/office/drawing/2014/main" id="{C2A180C5-B144-23FB-A19A-854E6A55B350}"/>
              </a:ext>
            </a:extLst>
          </p:cNvPr>
          <p:cNvSpPr txBox="1"/>
          <p:nvPr/>
        </p:nvSpPr>
        <p:spPr>
          <a:xfrm>
            <a:off x="3609415" y="146772"/>
            <a:ext cx="3161661" cy="769441"/>
          </a:xfrm>
          <a:prstGeom prst="rect">
            <a:avLst/>
          </a:prstGeom>
          <a:noFill/>
        </p:spPr>
        <p:txBody>
          <a:bodyPr wrap="square">
            <a:spAutoFit/>
          </a:bodyPr>
          <a:lstStyle/>
          <a:p>
            <a:r>
              <a:rPr lang="en-IN" sz="4400" b="1" dirty="0">
                <a:latin typeface="+mj-lt"/>
              </a:rPr>
              <a:t>Test Cases</a:t>
            </a:r>
            <a:endParaRPr lang="en-US" sz="4400" b="1"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ABB502D0-DE9C-C237-7883-C75B09391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27D8276-F9C0-F20E-3875-EC6A30110F09}"/>
              </a:ext>
            </a:extLst>
          </p:cNvPr>
          <p:cNvGraphicFramePr>
            <a:graphicFrameLocks noGrp="1"/>
          </p:cNvGraphicFramePr>
          <p:nvPr>
            <p:extLst>
              <p:ext uri="{D42A27DB-BD31-4B8C-83A1-F6EECF244321}">
                <p14:modId xmlns:p14="http://schemas.microsoft.com/office/powerpoint/2010/main" val="2653786350"/>
              </p:ext>
            </p:extLst>
          </p:nvPr>
        </p:nvGraphicFramePr>
        <p:xfrm>
          <a:off x="60961" y="1173480"/>
          <a:ext cx="9405904" cy="5043787"/>
        </p:xfrm>
        <a:graphic>
          <a:graphicData uri="http://schemas.openxmlformats.org/drawingml/2006/table">
            <a:tbl>
              <a:tblPr firstRow="1" bandRow="1">
                <a:tableStyleId>{5C22544A-7EE6-4342-B048-85BDC9FD1C3A}</a:tableStyleId>
              </a:tblPr>
              <a:tblGrid>
                <a:gridCol w="1243870">
                  <a:extLst>
                    <a:ext uri="{9D8B030D-6E8A-4147-A177-3AD203B41FA5}">
                      <a16:colId xmlns:a16="http://schemas.microsoft.com/office/drawing/2014/main" val="1719656646"/>
                    </a:ext>
                  </a:extLst>
                </a:gridCol>
                <a:gridCol w="1607249">
                  <a:extLst>
                    <a:ext uri="{9D8B030D-6E8A-4147-A177-3AD203B41FA5}">
                      <a16:colId xmlns:a16="http://schemas.microsoft.com/office/drawing/2014/main" val="1854459963"/>
                    </a:ext>
                  </a:extLst>
                </a:gridCol>
                <a:gridCol w="2278103">
                  <a:extLst>
                    <a:ext uri="{9D8B030D-6E8A-4147-A177-3AD203B41FA5}">
                      <a16:colId xmlns:a16="http://schemas.microsoft.com/office/drawing/2014/main" val="2471880589"/>
                    </a:ext>
                  </a:extLst>
                </a:gridCol>
                <a:gridCol w="2166293">
                  <a:extLst>
                    <a:ext uri="{9D8B030D-6E8A-4147-A177-3AD203B41FA5}">
                      <a16:colId xmlns:a16="http://schemas.microsoft.com/office/drawing/2014/main" val="2051529889"/>
                    </a:ext>
                  </a:extLst>
                </a:gridCol>
                <a:gridCol w="2110389">
                  <a:extLst>
                    <a:ext uri="{9D8B030D-6E8A-4147-A177-3AD203B41FA5}">
                      <a16:colId xmlns:a16="http://schemas.microsoft.com/office/drawing/2014/main" val="1979274091"/>
                    </a:ext>
                  </a:extLst>
                </a:gridCol>
              </a:tblGrid>
              <a:tr h="465128">
                <a:tc>
                  <a:txBody>
                    <a:bodyPr/>
                    <a:lstStyle/>
                    <a:p>
                      <a:pPr algn="ctr" fontAlgn="ctr"/>
                      <a:r>
                        <a:rPr lang="en-IN" sz="1800" b="1" i="0" u="none" strike="noStrike" dirty="0">
                          <a:solidFill>
                            <a:schemeClr val="bg1"/>
                          </a:solidFill>
                          <a:effectLst/>
                          <a:latin typeface="Calibri" panose="020F0502020204030204" pitchFamily="34" charset="0"/>
                        </a:rPr>
                        <a:t>Test Case ID</a:t>
                      </a:r>
                    </a:p>
                  </a:txBody>
                  <a:tcPr marL="9525" marR="9525" marT="9525" marB="0" anchor="ctr"/>
                </a:tc>
                <a:tc>
                  <a:txBody>
                    <a:bodyPr/>
                    <a:lstStyle/>
                    <a:p>
                      <a:pPr algn="ctr" fontAlgn="ctr"/>
                      <a:r>
                        <a:rPr lang="en-IN" sz="1800" b="1" i="0" u="none" strike="noStrike">
                          <a:solidFill>
                            <a:schemeClr val="bg1"/>
                          </a:solidFill>
                          <a:effectLst/>
                          <a:latin typeface="Calibri" panose="020F0502020204030204" pitchFamily="34" charset="0"/>
                        </a:rPr>
                        <a:t>Feature</a:t>
                      </a:r>
                    </a:p>
                  </a:txBody>
                  <a:tcPr marL="9525" marR="9525" marT="9525" marB="0" anchor="ctr"/>
                </a:tc>
                <a:tc>
                  <a:txBody>
                    <a:bodyPr/>
                    <a:lstStyle/>
                    <a:p>
                      <a:pPr algn="ctr" fontAlgn="ctr"/>
                      <a:r>
                        <a:rPr lang="en-IN" sz="1800" b="1" i="0" u="none" strike="noStrike">
                          <a:solidFill>
                            <a:schemeClr val="bg1"/>
                          </a:solidFill>
                          <a:effectLst/>
                          <a:latin typeface="Calibri" panose="020F0502020204030204" pitchFamily="34" charset="0"/>
                        </a:rPr>
                        <a:t>Description</a:t>
                      </a:r>
                    </a:p>
                  </a:txBody>
                  <a:tcPr marL="9525" marR="9525" marT="9525" marB="0" anchor="ctr"/>
                </a:tc>
                <a:tc>
                  <a:txBody>
                    <a:bodyPr/>
                    <a:lstStyle/>
                    <a:p>
                      <a:pPr algn="ctr" fontAlgn="ctr"/>
                      <a:r>
                        <a:rPr lang="en-IN" sz="1800" b="1" i="0" u="none" strike="noStrike">
                          <a:solidFill>
                            <a:schemeClr val="bg1"/>
                          </a:solidFill>
                          <a:effectLst/>
                          <a:latin typeface="Calibri" panose="020F0502020204030204" pitchFamily="34" charset="0"/>
                        </a:rPr>
                        <a:t>Steps</a:t>
                      </a:r>
                    </a:p>
                  </a:txBody>
                  <a:tcPr marL="9525" marR="9525" marT="9525" marB="0" anchor="ctr"/>
                </a:tc>
                <a:tc>
                  <a:txBody>
                    <a:bodyPr/>
                    <a:lstStyle/>
                    <a:p>
                      <a:pPr algn="ctr" fontAlgn="ctr"/>
                      <a:r>
                        <a:rPr lang="en-IN" sz="1800" b="1" i="0" u="none" strike="noStrike" dirty="0">
                          <a:solidFill>
                            <a:schemeClr val="bg1"/>
                          </a:solidFill>
                          <a:effectLst/>
                          <a:latin typeface="Calibri" panose="020F0502020204030204" pitchFamily="34" charset="0"/>
                        </a:rPr>
                        <a:t>Expected Result</a:t>
                      </a:r>
                    </a:p>
                  </a:txBody>
                  <a:tcPr marL="9525" marR="9525" marT="9525" marB="0" anchor="ctr"/>
                </a:tc>
                <a:extLst>
                  <a:ext uri="{0D108BD9-81ED-4DB2-BD59-A6C34878D82A}">
                    <a16:rowId xmlns:a16="http://schemas.microsoft.com/office/drawing/2014/main" val="619515015"/>
                  </a:ext>
                </a:extLst>
              </a:tr>
              <a:tr h="700079">
                <a:tc>
                  <a:txBody>
                    <a:bodyPr/>
                    <a:lstStyle/>
                    <a:p>
                      <a:pPr algn="ctr" fontAlgn="ctr"/>
                      <a:r>
                        <a:rPr lang="en-IN" sz="1800" b="0" i="0" u="none" strike="noStrike" dirty="0">
                          <a:solidFill>
                            <a:srgbClr val="000000"/>
                          </a:solidFill>
                          <a:effectLst/>
                          <a:latin typeface="Calibri" panose="020F0502020204030204" pitchFamily="34" charset="0"/>
                        </a:rPr>
                        <a:t>TC006</a:t>
                      </a:r>
                    </a:p>
                  </a:txBody>
                  <a:tcPr marL="9525" marR="9525" marT="9525" marB="0" anchor="ctr"/>
                </a:tc>
                <a:tc>
                  <a:txBody>
                    <a:bodyPr/>
                    <a:lstStyle/>
                    <a:p>
                      <a:pPr algn="ctr" fontAlgn="ctr"/>
                      <a:r>
                        <a:rPr lang="en-IN" sz="1800" b="0" i="0" u="none" strike="noStrike">
                          <a:solidFill>
                            <a:srgbClr val="000000"/>
                          </a:solidFill>
                          <a:effectLst/>
                          <a:latin typeface="Calibri" panose="020F0502020204030204" pitchFamily="34" charset="0"/>
                        </a:rPr>
                        <a:t>Admin - Get Users</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Admin retrieves all users</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Call /api/admin/users with admin token</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Returns list of all users</a:t>
                      </a:r>
                    </a:p>
                  </a:txBody>
                  <a:tcPr marL="9525" marR="9525" marT="9525" marB="0" anchor="ctr"/>
                </a:tc>
                <a:extLst>
                  <a:ext uri="{0D108BD9-81ED-4DB2-BD59-A6C34878D82A}">
                    <a16:rowId xmlns:a16="http://schemas.microsoft.com/office/drawing/2014/main" val="319148101"/>
                  </a:ext>
                </a:extLst>
              </a:tr>
              <a:tr h="1046106">
                <a:tc>
                  <a:txBody>
                    <a:bodyPr/>
                    <a:lstStyle/>
                    <a:p>
                      <a:pPr algn="ctr" fontAlgn="ctr"/>
                      <a:r>
                        <a:rPr lang="en-IN" sz="1800" b="0" i="0" u="none" strike="noStrike">
                          <a:solidFill>
                            <a:srgbClr val="000000"/>
                          </a:solidFill>
                          <a:effectLst/>
                          <a:latin typeface="Calibri" panose="020F0502020204030204" pitchFamily="34" charset="0"/>
                        </a:rPr>
                        <a:t>TC007</a:t>
                      </a:r>
                    </a:p>
                  </a:txBody>
                  <a:tcPr marL="9525" marR="9525" marT="9525" marB="0" anchor="ctr"/>
                </a:tc>
                <a:tc>
                  <a:txBody>
                    <a:bodyPr/>
                    <a:lstStyle/>
                    <a:p>
                      <a:pPr algn="ctr" fontAlgn="ctr"/>
                      <a:r>
                        <a:rPr lang="en-IN" sz="1800" b="0" i="0" u="none" strike="noStrike">
                          <a:solidFill>
                            <a:srgbClr val="000000"/>
                          </a:solidFill>
                          <a:effectLst/>
                          <a:latin typeface="Calibri" panose="020F0502020204030204" pitchFamily="34" charset="0"/>
                        </a:rPr>
                        <a:t>Admin - Update User</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Admin updates user details</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Call /api/admin/users/:id with updated user data and admin token</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User details are updated successfully</a:t>
                      </a:r>
                    </a:p>
                  </a:txBody>
                  <a:tcPr marL="9525" marR="9525" marT="9525" marB="0" anchor="ctr"/>
                </a:tc>
                <a:extLst>
                  <a:ext uri="{0D108BD9-81ED-4DB2-BD59-A6C34878D82A}">
                    <a16:rowId xmlns:a16="http://schemas.microsoft.com/office/drawing/2014/main" val="3568869442"/>
                  </a:ext>
                </a:extLst>
              </a:tr>
              <a:tr h="1046106">
                <a:tc>
                  <a:txBody>
                    <a:bodyPr/>
                    <a:lstStyle/>
                    <a:p>
                      <a:pPr algn="ctr" fontAlgn="ctr"/>
                      <a:r>
                        <a:rPr lang="en-IN" sz="1800" b="0" i="0" u="none" strike="noStrike">
                          <a:solidFill>
                            <a:srgbClr val="000000"/>
                          </a:solidFill>
                          <a:effectLst/>
                          <a:latin typeface="Calibri" panose="020F0502020204030204" pitchFamily="34" charset="0"/>
                        </a:rPr>
                        <a:t>TC010</a:t>
                      </a:r>
                    </a:p>
                  </a:txBody>
                  <a:tcPr marL="9525" marR="9525" marT="9525" marB="0" anchor="ctr"/>
                </a:tc>
                <a:tc>
                  <a:txBody>
                    <a:bodyPr/>
                    <a:lstStyle/>
                    <a:p>
                      <a:pPr algn="ctr" fontAlgn="ctr"/>
                      <a:r>
                        <a:rPr lang="en-IN" sz="1800" b="0" i="0" u="none" strike="noStrike" dirty="0">
                          <a:solidFill>
                            <a:srgbClr val="000000"/>
                          </a:solidFill>
                          <a:effectLst/>
                          <a:latin typeface="Calibri" panose="020F0502020204030204" pitchFamily="34" charset="0"/>
                        </a:rPr>
                        <a:t>Admin - Delete User</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Admin deletes a user</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Call /api/admin/users/:id with DELETE method and admin token</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User is deleted successfully</a:t>
                      </a:r>
                    </a:p>
                  </a:txBody>
                  <a:tcPr marL="9525" marR="9525" marT="9525" marB="0" anchor="ctr"/>
                </a:tc>
                <a:extLst>
                  <a:ext uri="{0D108BD9-81ED-4DB2-BD59-A6C34878D82A}">
                    <a16:rowId xmlns:a16="http://schemas.microsoft.com/office/drawing/2014/main" val="932795348"/>
                  </a:ext>
                </a:extLst>
              </a:tr>
              <a:tr h="786830">
                <a:tc>
                  <a:txBody>
                    <a:bodyPr/>
                    <a:lstStyle/>
                    <a:p>
                      <a:pPr algn="ctr" fontAlgn="ctr"/>
                      <a:r>
                        <a:rPr lang="en-IN" sz="1800" b="0" i="0" u="none" strike="noStrike">
                          <a:solidFill>
                            <a:srgbClr val="000000"/>
                          </a:solidFill>
                          <a:effectLst/>
                          <a:latin typeface="Calibri" panose="020F0502020204030204" pitchFamily="34" charset="0"/>
                        </a:rPr>
                        <a:t>TC011</a:t>
                      </a:r>
                    </a:p>
                  </a:txBody>
                  <a:tcPr marL="9525" marR="9525" marT="9525" marB="0" anchor="ctr"/>
                </a:tc>
                <a:tc>
                  <a:txBody>
                    <a:bodyPr/>
                    <a:lstStyle/>
                    <a:p>
                      <a:pPr algn="ctr" fontAlgn="ctr"/>
                      <a:r>
                        <a:rPr lang="en-IN" sz="1800" b="0" i="0" u="none" strike="noStrike">
                          <a:solidFill>
                            <a:srgbClr val="000000"/>
                          </a:solidFill>
                          <a:effectLst/>
                          <a:latin typeface="Calibri" panose="020F0502020204030204" pitchFamily="34" charset="0"/>
                        </a:rPr>
                        <a:t>Frontend - Dashboard</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Dashboard page renders correctly</a:t>
                      </a:r>
                    </a:p>
                  </a:txBody>
                  <a:tcPr marL="9525" marR="9525" marT="9525" marB="0" anchor="ctr"/>
                </a:tc>
                <a:tc>
                  <a:txBody>
                    <a:bodyPr/>
                    <a:lstStyle/>
                    <a:p>
                      <a:pPr algn="l" fontAlgn="ctr"/>
                      <a:r>
                        <a:rPr lang="en-IN" sz="1800" b="0" i="0" u="none" strike="noStrike">
                          <a:solidFill>
                            <a:srgbClr val="000000"/>
                          </a:solidFill>
                          <a:effectLst/>
                          <a:latin typeface="Calibri" panose="020F0502020204030204" pitchFamily="34" charset="0"/>
                        </a:rPr>
                        <a:t>Navigate to Dashboard page</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Dashboard header and charts are displayed</a:t>
                      </a:r>
                    </a:p>
                  </a:txBody>
                  <a:tcPr marL="9525" marR="9525" marT="9525" marB="0" anchor="ctr"/>
                </a:tc>
                <a:extLst>
                  <a:ext uri="{0D108BD9-81ED-4DB2-BD59-A6C34878D82A}">
                    <a16:rowId xmlns:a16="http://schemas.microsoft.com/office/drawing/2014/main" val="2162735655"/>
                  </a:ext>
                </a:extLst>
              </a:tr>
              <a:tr h="786830">
                <a:tc>
                  <a:txBody>
                    <a:bodyPr/>
                    <a:lstStyle/>
                    <a:p>
                      <a:pPr algn="ctr" fontAlgn="ctr"/>
                      <a:r>
                        <a:rPr lang="en-IN" sz="1800" b="0" i="0" u="none" strike="noStrike" dirty="0">
                          <a:solidFill>
                            <a:srgbClr val="000000"/>
                          </a:solidFill>
                          <a:effectLst/>
                          <a:latin typeface="Calibri" panose="020F0502020204030204" pitchFamily="34" charset="0"/>
                        </a:rPr>
                        <a:t>TC012</a:t>
                      </a:r>
                    </a:p>
                  </a:txBody>
                  <a:tcPr marL="9525" marR="9525" marT="9525" marB="0" anchor="ctr"/>
                </a:tc>
                <a:tc>
                  <a:txBody>
                    <a:bodyPr/>
                    <a:lstStyle/>
                    <a:p>
                      <a:pPr algn="ctr" fontAlgn="ctr"/>
                      <a:r>
                        <a:rPr lang="en-IN" sz="1800" b="0" i="0" u="none" strike="noStrike" dirty="0">
                          <a:solidFill>
                            <a:srgbClr val="000000"/>
                          </a:solidFill>
                          <a:effectLst/>
                          <a:latin typeface="Calibri" panose="020F0502020204030204" pitchFamily="34" charset="0"/>
                        </a:rPr>
                        <a:t>Frontend - Signup</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Signup page renders and accepts input</a:t>
                      </a:r>
                    </a:p>
                  </a:txBody>
                  <a:tcPr marL="9525" marR="9525" marT="9525" marB="0" anchor="ctr"/>
                </a:tc>
                <a:tc>
                  <a:txBody>
                    <a:bodyPr/>
                    <a:lstStyle/>
                    <a:p>
                      <a:pPr algn="l" fontAlgn="ctr"/>
                      <a:r>
                        <a:rPr lang="en-US" sz="1800" b="0" i="0" u="none" strike="noStrike">
                          <a:solidFill>
                            <a:srgbClr val="000000"/>
                          </a:solidFill>
                          <a:effectLst/>
                          <a:latin typeface="Calibri" panose="020F0502020204030204" pitchFamily="34" charset="0"/>
                        </a:rPr>
                        <a:t>Navigate to Signup page and fill form</a:t>
                      </a:r>
                    </a:p>
                  </a:txBody>
                  <a:tcPr marL="9525" marR="9525" marT="9525" marB="0" anchor="ctr"/>
                </a:tc>
                <a:tc>
                  <a:txBody>
                    <a:bodyPr/>
                    <a:lstStyle/>
                    <a:p>
                      <a:pPr algn="l" fontAlgn="ctr"/>
                      <a:r>
                        <a:rPr lang="en-US" sz="1800" b="0" i="0" u="none" strike="noStrike" dirty="0">
                          <a:solidFill>
                            <a:srgbClr val="000000"/>
                          </a:solidFill>
                          <a:effectLst/>
                          <a:latin typeface="Calibri" panose="020F0502020204030204" pitchFamily="34" charset="0"/>
                        </a:rPr>
                        <a:t>Signup form fields are present and accept input</a:t>
                      </a:r>
                    </a:p>
                  </a:txBody>
                  <a:tcPr marL="9525" marR="9525" marT="9525" marB="0" anchor="ctr"/>
                </a:tc>
                <a:extLst>
                  <a:ext uri="{0D108BD9-81ED-4DB2-BD59-A6C34878D82A}">
                    <a16:rowId xmlns:a16="http://schemas.microsoft.com/office/drawing/2014/main" val="672194615"/>
                  </a:ext>
                </a:extLst>
              </a:tr>
            </a:tbl>
          </a:graphicData>
        </a:graphic>
      </p:graphicFrame>
      <p:sp>
        <p:nvSpPr>
          <p:cNvPr id="8" name="TextBox 7">
            <a:extLst>
              <a:ext uri="{FF2B5EF4-FFF2-40B4-BE49-F238E27FC236}">
                <a16:creationId xmlns:a16="http://schemas.microsoft.com/office/drawing/2014/main" id="{ECC8157E-4DA1-C568-1864-F4807553BCE7}"/>
              </a:ext>
            </a:extLst>
          </p:cNvPr>
          <p:cNvSpPr txBox="1"/>
          <p:nvPr/>
        </p:nvSpPr>
        <p:spPr>
          <a:xfrm>
            <a:off x="11353800" y="23661"/>
            <a:ext cx="767119" cy="707886"/>
          </a:xfrm>
          <a:prstGeom prst="rect">
            <a:avLst/>
          </a:prstGeom>
          <a:noFill/>
        </p:spPr>
        <p:txBody>
          <a:bodyPr wrap="square" rtlCol="0">
            <a:spAutoFit/>
          </a:bodyPr>
          <a:lstStyle/>
          <a:p>
            <a:r>
              <a:rPr lang="en-IN" sz="4000" b="1" dirty="0"/>
              <a:t>35</a:t>
            </a:r>
          </a:p>
        </p:txBody>
      </p:sp>
    </p:spTree>
    <p:extLst>
      <p:ext uri="{BB962C8B-B14F-4D97-AF65-F5344CB8AC3E}">
        <p14:creationId xmlns:p14="http://schemas.microsoft.com/office/powerpoint/2010/main" val="20172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A2519-E18F-CB01-B01D-F4DBDC0CFD2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C3C0E474-E9F0-4EE2-81E2-5926622E7CDE}"/>
              </a:ext>
            </a:extLst>
          </p:cNvPr>
          <p:cNvSpPr>
            <a:spLocks noGrp="1"/>
          </p:cNvSpPr>
          <p:nvPr>
            <p:ph type="title"/>
          </p:nvPr>
        </p:nvSpPr>
        <p:spPr>
          <a:xfrm>
            <a:off x="5385" y="3441903"/>
            <a:ext cx="7239477" cy="909033"/>
          </a:xfrm>
        </p:spPr>
        <p:txBody>
          <a:bodyPr>
            <a:normAutofit/>
          </a:bodyPr>
          <a:lstStyle/>
          <a:p>
            <a:r>
              <a:rPr lang="en-IN" sz="4800" dirty="0">
                <a:latin typeface="Arial Rounded MT Bold" panose="020F0704030504030204" pitchFamily="34" charset="0"/>
              </a:rPr>
              <a:t>USER INTERFACE</a:t>
            </a:r>
          </a:p>
        </p:txBody>
      </p:sp>
      <p:pic>
        <p:nvPicPr>
          <p:cNvPr id="5" name="Picture 4" descr="A close-up of text&#10;&#10;AI-generated content may be incorrect.">
            <a:extLst>
              <a:ext uri="{FF2B5EF4-FFF2-40B4-BE49-F238E27FC236}">
                <a16:creationId xmlns:a16="http://schemas.microsoft.com/office/drawing/2014/main" id="{B4A51FF1-0109-9B90-A627-868C24391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ADAB57C0-A3CC-6BB4-0553-EE76DD60A4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514A3BF-D428-89AD-27BC-24C9D29FFAED}"/>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9E4E271-CA0A-1523-1FBC-1B8DCCD53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0FDCD502-B7DF-AD84-5D44-0983E2FF0A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DBDA6697-D504-CAE6-B78C-D3B0828FB3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784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C3F9-D049-4ECE-F256-0583F3A7BD33}"/>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BE37581A-142B-1599-C81F-E11F5ED7E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E1210342-EA35-5C2B-B3B7-7524A16F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2C8E4D2E-338B-01F3-7B0D-D55621022E2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DF6C93A1-6286-1416-6BDA-06F73E84D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AE2574F2-004D-A3D7-7D42-15BF31206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4580A08E-9D58-2FA7-68E6-DD938C79F03E}"/>
              </a:ext>
            </a:extLst>
          </p:cNvPr>
          <p:cNvSpPr txBox="1"/>
          <p:nvPr/>
        </p:nvSpPr>
        <p:spPr>
          <a:xfrm>
            <a:off x="1189237" y="403307"/>
            <a:ext cx="2880469" cy="1010341"/>
          </a:xfrm>
          <a:prstGeom prst="rect">
            <a:avLst/>
          </a:prstGeom>
          <a:noFill/>
        </p:spPr>
        <p:txBody>
          <a:bodyPr wrap="none" rtlCol="0">
            <a:spAutoFit/>
          </a:bodyPr>
          <a:lstStyle/>
          <a:p>
            <a:pPr algn="just">
              <a:lnSpc>
                <a:spcPct val="150000"/>
              </a:lnSpc>
              <a:spcAft>
                <a:spcPts val="1000"/>
              </a:spcAft>
            </a:pPr>
            <a:r>
              <a:rPr lang="en-IN" sz="4400" b="1" dirty="0">
                <a:effectLst/>
                <a:latin typeface="+mj-lt"/>
                <a:ea typeface="Calibri" panose="020F0502020204030204" pitchFamily="34" charset="0"/>
                <a:cs typeface="Mangal" panose="02040503050203030202" pitchFamily="18" charset="0"/>
              </a:rPr>
              <a:t>About Page</a:t>
            </a:r>
            <a:endParaRPr lang="en-IN" sz="4400" dirty="0">
              <a:effectLst/>
              <a:latin typeface="+mj-lt"/>
              <a:ea typeface="Calibri" panose="020F0502020204030204" pitchFamily="34" charset="0"/>
              <a:cs typeface="Mangal" panose="02040503050203030202" pitchFamily="18" charset="0"/>
            </a:endParaRPr>
          </a:p>
        </p:txBody>
      </p:sp>
      <p:pic>
        <p:nvPicPr>
          <p:cNvPr id="2" name="Picture 1" descr="Srinivas University | Top BSC, B.com, MBA, PGDM Colleges in Bangalore ...">
            <a:extLst>
              <a:ext uri="{FF2B5EF4-FFF2-40B4-BE49-F238E27FC236}">
                <a16:creationId xmlns:a16="http://schemas.microsoft.com/office/drawing/2014/main" id="{DCBD32DD-B018-D0E1-496E-5D9672C451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42B2FF-4A24-AD57-B640-11774D6052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546" y="1596788"/>
            <a:ext cx="9419927" cy="4611232"/>
          </a:xfrm>
          <a:prstGeom prst="rect">
            <a:avLst/>
          </a:prstGeom>
        </p:spPr>
      </p:pic>
      <p:sp>
        <p:nvSpPr>
          <p:cNvPr id="8" name="TextBox 7">
            <a:extLst>
              <a:ext uri="{FF2B5EF4-FFF2-40B4-BE49-F238E27FC236}">
                <a16:creationId xmlns:a16="http://schemas.microsoft.com/office/drawing/2014/main" id="{02961DE4-F2A1-387D-8BB6-311313F49D2B}"/>
              </a:ext>
            </a:extLst>
          </p:cNvPr>
          <p:cNvSpPr txBox="1"/>
          <p:nvPr/>
        </p:nvSpPr>
        <p:spPr>
          <a:xfrm>
            <a:off x="11353800" y="23661"/>
            <a:ext cx="767119" cy="707886"/>
          </a:xfrm>
          <a:prstGeom prst="rect">
            <a:avLst/>
          </a:prstGeom>
          <a:noFill/>
        </p:spPr>
        <p:txBody>
          <a:bodyPr wrap="square" rtlCol="0">
            <a:spAutoFit/>
          </a:bodyPr>
          <a:lstStyle/>
          <a:p>
            <a:r>
              <a:rPr lang="en-IN" sz="4000" b="1" dirty="0"/>
              <a:t>36</a:t>
            </a:r>
          </a:p>
        </p:txBody>
      </p:sp>
    </p:spTree>
    <p:extLst>
      <p:ext uri="{BB962C8B-B14F-4D97-AF65-F5344CB8AC3E}">
        <p14:creationId xmlns:p14="http://schemas.microsoft.com/office/powerpoint/2010/main" val="365586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A2E9F-3E77-E8D5-78D2-87881658C338}"/>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CCCA7683-48F0-19BC-8F00-CC4BB70C6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1A2EF5BD-4A07-CAAC-AE19-26BF71C5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5AD03A2A-31B5-8C19-C632-9E7E5B84415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03B9B05B-8123-0D5C-385C-FF1727FC3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2BAC0CCB-9E21-891D-5F8C-5E08B327B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C51AC43C-BCCA-6785-5097-8B91349F18FE}"/>
              </a:ext>
            </a:extLst>
          </p:cNvPr>
          <p:cNvSpPr txBox="1"/>
          <p:nvPr/>
        </p:nvSpPr>
        <p:spPr>
          <a:xfrm>
            <a:off x="961847" y="704151"/>
            <a:ext cx="3180679" cy="769441"/>
          </a:xfrm>
          <a:prstGeom prst="rect">
            <a:avLst/>
          </a:prstGeom>
          <a:noFill/>
        </p:spPr>
        <p:txBody>
          <a:bodyPr wrap="none" rtlCol="0">
            <a:spAutoFit/>
          </a:bodyPr>
          <a:lstStyle/>
          <a:p>
            <a:r>
              <a:rPr lang="en-IN" sz="4400" b="1" kern="0" dirty="0">
                <a:effectLst/>
                <a:latin typeface="+mj-lt"/>
                <a:ea typeface="Calibri" panose="020F0502020204030204" pitchFamily="34" charset="0"/>
              </a:rPr>
              <a:t>Signup Page</a:t>
            </a:r>
            <a:endParaRPr lang="en-IN" sz="4400"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6A705193-4F8B-AFEB-37ED-A4F493399A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9A4292-464C-44C4-3F45-C9F33121CC3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9269" y="1596788"/>
            <a:ext cx="9511204" cy="4611231"/>
          </a:xfrm>
          <a:prstGeom prst="rect">
            <a:avLst/>
          </a:prstGeom>
        </p:spPr>
      </p:pic>
      <p:sp>
        <p:nvSpPr>
          <p:cNvPr id="8" name="TextBox 7">
            <a:extLst>
              <a:ext uri="{FF2B5EF4-FFF2-40B4-BE49-F238E27FC236}">
                <a16:creationId xmlns:a16="http://schemas.microsoft.com/office/drawing/2014/main" id="{04B9237A-E096-10E3-1EB3-A0A5D5C0F772}"/>
              </a:ext>
            </a:extLst>
          </p:cNvPr>
          <p:cNvSpPr txBox="1"/>
          <p:nvPr/>
        </p:nvSpPr>
        <p:spPr>
          <a:xfrm>
            <a:off x="11353800" y="23661"/>
            <a:ext cx="767119" cy="707886"/>
          </a:xfrm>
          <a:prstGeom prst="rect">
            <a:avLst/>
          </a:prstGeom>
          <a:noFill/>
        </p:spPr>
        <p:txBody>
          <a:bodyPr wrap="square" rtlCol="0">
            <a:spAutoFit/>
          </a:bodyPr>
          <a:lstStyle/>
          <a:p>
            <a:r>
              <a:rPr lang="en-IN" sz="4000" b="1" dirty="0"/>
              <a:t>37</a:t>
            </a:r>
          </a:p>
        </p:txBody>
      </p:sp>
    </p:spTree>
    <p:extLst>
      <p:ext uri="{BB962C8B-B14F-4D97-AF65-F5344CB8AC3E}">
        <p14:creationId xmlns:p14="http://schemas.microsoft.com/office/powerpoint/2010/main" val="3854157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1F6A-94AE-A490-A6A3-FB317F7A333B}"/>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6A351948-E766-6EC0-F0C9-8DA4A88AA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0A723671-938E-270B-6EAD-43F444E84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20F8BD25-97AB-0075-3E77-8C8F5EAC539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F3B8EF75-5DF9-BA1F-3E17-28E1CD498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5FE3FCD3-77A9-F1AF-0E45-29DE1C952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FB954A61-2F91-4DC5-4573-1BD1302AD1EA}"/>
              </a:ext>
            </a:extLst>
          </p:cNvPr>
          <p:cNvSpPr txBox="1"/>
          <p:nvPr/>
        </p:nvSpPr>
        <p:spPr>
          <a:xfrm>
            <a:off x="961847" y="704151"/>
            <a:ext cx="2746265" cy="769441"/>
          </a:xfrm>
          <a:prstGeom prst="rect">
            <a:avLst/>
          </a:prstGeom>
          <a:noFill/>
        </p:spPr>
        <p:txBody>
          <a:bodyPr wrap="none" rtlCol="0">
            <a:spAutoFit/>
          </a:bodyPr>
          <a:lstStyle/>
          <a:p>
            <a:r>
              <a:rPr lang="en-IN" sz="4400" b="1" kern="0" dirty="0">
                <a:effectLst/>
                <a:latin typeface="+mj-lt"/>
                <a:ea typeface="Calibri" panose="020F0502020204030204" pitchFamily="34" charset="0"/>
              </a:rPr>
              <a:t>Login Page</a:t>
            </a:r>
            <a:endParaRPr lang="en-IN" sz="4400" b="1"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A64271EE-302A-D5FC-ADD4-3AC9ACAD82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EC42DE-5873-1335-9C4D-90B92E9991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873" y="1596789"/>
            <a:ext cx="9719291" cy="4557060"/>
          </a:xfrm>
          <a:prstGeom prst="rect">
            <a:avLst/>
          </a:prstGeom>
        </p:spPr>
      </p:pic>
      <p:sp>
        <p:nvSpPr>
          <p:cNvPr id="8" name="TextBox 7">
            <a:extLst>
              <a:ext uri="{FF2B5EF4-FFF2-40B4-BE49-F238E27FC236}">
                <a16:creationId xmlns:a16="http://schemas.microsoft.com/office/drawing/2014/main" id="{078AA9C6-3613-2561-3069-F5FF3B0BF7F3}"/>
              </a:ext>
            </a:extLst>
          </p:cNvPr>
          <p:cNvSpPr txBox="1"/>
          <p:nvPr/>
        </p:nvSpPr>
        <p:spPr>
          <a:xfrm>
            <a:off x="11353800" y="23661"/>
            <a:ext cx="767119" cy="707886"/>
          </a:xfrm>
          <a:prstGeom prst="rect">
            <a:avLst/>
          </a:prstGeom>
          <a:noFill/>
        </p:spPr>
        <p:txBody>
          <a:bodyPr wrap="square" rtlCol="0">
            <a:spAutoFit/>
          </a:bodyPr>
          <a:lstStyle/>
          <a:p>
            <a:r>
              <a:rPr lang="en-IN" sz="4000" b="1" dirty="0"/>
              <a:t>38</a:t>
            </a:r>
          </a:p>
        </p:txBody>
      </p:sp>
    </p:spTree>
    <p:extLst>
      <p:ext uri="{BB962C8B-B14F-4D97-AF65-F5344CB8AC3E}">
        <p14:creationId xmlns:p14="http://schemas.microsoft.com/office/powerpoint/2010/main" val="236862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14CFD-A512-EB81-BF2E-BCA404E80863}"/>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34B5F1E4-D1E3-E94F-E9DD-79A5486A1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286F01B1-E907-A095-65F5-2936EDFA2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D03F248-2943-1945-719A-ED3DC14DCE4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C08E1F4B-2EEB-9D7F-FD9B-A75B3FF65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6B815C9C-D749-8235-4C96-32F198B363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0192FD3A-C84E-E2B8-62E9-F5D0B1ABB196}"/>
              </a:ext>
            </a:extLst>
          </p:cNvPr>
          <p:cNvSpPr txBox="1"/>
          <p:nvPr/>
        </p:nvSpPr>
        <p:spPr>
          <a:xfrm>
            <a:off x="961847" y="704151"/>
            <a:ext cx="3007555" cy="769441"/>
          </a:xfrm>
          <a:prstGeom prst="rect">
            <a:avLst/>
          </a:prstGeom>
          <a:noFill/>
        </p:spPr>
        <p:txBody>
          <a:bodyPr wrap="none" rtlCol="0">
            <a:spAutoFit/>
          </a:bodyPr>
          <a:lstStyle/>
          <a:p>
            <a:r>
              <a:rPr lang="en-IN" sz="4400" b="1" kern="0" dirty="0">
                <a:effectLst/>
                <a:latin typeface="+mj-lt"/>
                <a:ea typeface="Calibri" panose="020F0502020204030204" pitchFamily="34" charset="0"/>
              </a:rPr>
              <a:t>Totp_Setup</a:t>
            </a:r>
            <a:endParaRPr lang="en-IN" sz="4400"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2073675D-CE0A-A1D8-F405-E66F83EC6D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ED2F0E2-430F-8F4B-15A9-7D129384EA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268" y="1747379"/>
            <a:ext cx="9764891" cy="4451896"/>
          </a:xfrm>
          <a:prstGeom prst="rect">
            <a:avLst/>
          </a:prstGeom>
        </p:spPr>
      </p:pic>
      <p:sp>
        <p:nvSpPr>
          <p:cNvPr id="8" name="TextBox 7">
            <a:extLst>
              <a:ext uri="{FF2B5EF4-FFF2-40B4-BE49-F238E27FC236}">
                <a16:creationId xmlns:a16="http://schemas.microsoft.com/office/drawing/2014/main" id="{9B5A2E61-AA80-977E-C1D3-7CA7EBF11BB3}"/>
              </a:ext>
            </a:extLst>
          </p:cNvPr>
          <p:cNvSpPr txBox="1"/>
          <p:nvPr/>
        </p:nvSpPr>
        <p:spPr>
          <a:xfrm>
            <a:off x="11353800" y="23661"/>
            <a:ext cx="767119" cy="707886"/>
          </a:xfrm>
          <a:prstGeom prst="rect">
            <a:avLst/>
          </a:prstGeom>
          <a:noFill/>
        </p:spPr>
        <p:txBody>
          <a:bodyPr wrap="square" rtlCol="0">
            <a:spAutoFit/>
          </a:bodyPr>
          <a:lstStyle/>
          <a:p>
            <a:r>
              <a:rPr lang="en-IN" sz="4000" b="1" dirty="0"/>
              <a:t>39</a:t>
            </a:r>
          </a:p>
        </p:txBody>
      </p:sp>
    </p:spTree>
    <p:extLst>
      <p:ext uri="{BB962C8B-B14F-4D97-AF65-F5344CB8AC3E}">
        <p14:creationId xmlns:p14="http://schemas.microsoft.com/office/powerpoint/2010/main" val="2225866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2F26F-ED7C-D6BF-C1E2-460D90D7D319}"/>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DCD5D0D5-F83D-287F-CF05-89CB53C83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1FF2145-F80F-5936-3944-7438B8CA9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457E567E-0345-C72D-E975-F8BA091AA80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AE35A245-0446-CD92-BA3A-8870AADD6E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C34CB5A8-3123-7C6C-A63C-A5BAAB23A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B9E0F89C-4069-794F-D0B5-4BFAE9F3DAA1}"/>
              </a:ext>
            </a:extLst>
          </p:cNvPr>
          <p:cNvSpPr txBox="1"/>
          <p:nvPr/>
        </p:nvSpPr>
        <p:spPr>
          <a:xfrm>
            <a:off x="1142620" y="492607"/>
            <a:ext cx="2471382" cy="1010341"/>
          </a:xfrm>
          <a:prstGeom prst="rect">
            <a:avLst/>
          </a:prstGeom>
          <a:noFill/>
        </p:spPr>
        <p:txBody>
          <a:bodyPr wrap="none" rtlCol="0">
            <a:spAutoFit/>
          </a:bodyPr>
          <a:lstStyle/>
          <a:p>
            <a:pPr algn="just">
              <a:lnSpc>
                <a:spcPct val="150000"/>
              </a:lnSpc>
              <a:spcAft>
                <a:spcPts val="1000"/>
              </a:spcAft>
            </a:pPr>
            <a:r>
              <a:rPr lang="en-IN" sz="4400" b="1" dirty="0">
                <a:effectLst/>
                <a:latin typeface="+mj-lt"/>
                <a:ea typeface="Calibri" panose="020F0502020204030204" pitchFamily="34" charset="0"/>
                <a:cs typeface="Mangal" panose="02040503050203030202" pitchFamily="18" charset="0"/>
              </a:rPr>
              <a:t>Totp Page</a:t>
            </a:r>
            <a:endParaRPr lang="en-IN" sz="4400" dirty="0">
              <a:effectLst/>
              <a:latin typeface="+mj-lt"/>
              <a:ea typeface="Calibri" panose="020F0502020204030204" pitchFamily="34" charset="0"/>
              <a:cs typeface="Mangal" panose="02040503050203030202" pitchFamily="18" charset="0"/>
            </a:endParaRPr>
          </a:p>
        </p:txBody>
      </p:sp>
      <p:pic>
        <p:nvPicPr>
          <p:cNvPr id="2" name="Picture 1" descr="Srinivas University | Top BSC, B.com, MBA, PGDM Colleges in Bangalore ...">
            <a:extLst>
              <a:ext uri="{FF2B5EF4-FFF2-40B4-BE49-F238E27FC236}">
                <a16:creationId xmlns:a16="http://schemas.microsoft.com/office/drawing/2014/main" id="{31401671-BD88-D9E8-B689-E463EFE9D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BDDCCA5-5069-6534-F78D-8BB218EC3B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958" y="1607686"/>
            <a:ext cx="9868160" cy="4611232"/>
          </a:xfrm>
          <a:prstGeom prst="rect">
            <a:avLst/>
          </a:prstGeom>
        </p:spPr>
      </p:pic>
      <p:sp>
        <p:nvSpPr>
          <p:cNvPr id="11" name="TextBox 10">
            <a:extLst>
              <a:ext uri="{FF2B5EF4-FFF2-40B4-BE49-F238E27FC236}">
                <a16:creationId xmlns:a16="http://schemas.microsoft.com/office/drawing/2014/main" id="{849B194F-8526-CCFC-D3A7-CFA3A63B9D17}"/>
              </a:ext>
            </a:extLst>
          </p:cNvPr>
          <p:cNvSpPr txBox="1"/>
          <p:nvPr/>
        </p:nvSpPr>
        <p:spPr>
          <a:xfrm>
            <a:off x="11353800" y="23661"/>
            <a:ext cx="767119" cy="707886"/>
          </a:xfrm>
          <a:prstGeom prst="rect">
            <a:avLst/>
          </a:prstGeom>
          <a:noFill/>
        </p:spPr>
        <p:txBody>
          <a:bodyPr wrap="square" rtlCol="0">
            <a:spAutoFit/>
          </a:bodyPr>
          <a:lstStyle/>
          <a:p>
            <a:r>
              <a:rPr lang="en-IN" sz="4000" b="1" dirty="0"/>
              <a:t>40</a:t>
            </a:r>
          </a:p>
        </p:txBody>
      </p:sp>
    </p:spTree>
    <p:extLst>
      <p:ext uri="{BB962C8B-B14F-4D97-AF65-F5344CB8AC3E}">
        <p14:creationId xmlns:p14="http://schemas.microsoft.com/office/powerpoint/2010/main" val="2822321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F1666-03D5-6E34-3D79-7E7D98D041F0}"/>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8ECEDEFB-560E-679C-402A-1BFE844E4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5D483831-450D-D321-56D4-ACBDA21DB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6F0C645C-09B2-8DD9-B16C-BB70FAC005F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541F9B36-8919-960E-3763-958791393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1091CC02-51A7-81B9-2DD1-3D88817EA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12" name="TextBox 11">
            <a:extLst>
              <a:ext uri="{FF2B5EF4-FFF2-40B4-BE49-F238E27FC236}">
                <a16:creationId xmlns:a16="http://schemas.microsoft.com/office/drawing/2014/main" id="{39DAC542-C4EB-5F59-A938-6F7ED65D4BF8}"/>
              </a:ext>
            </a:extLst>
          </p:cNvPr>
          <p:cNvSpPr txBox="1"/>
          <p:nvPr/>
        </p:nvSpPr>
        <p:spPr>
          <a:xfrm>
            <a:off x="3093701" y="173862"/>
            <a:ext cx="5573962" cy="769441"/>
          </a:xfrm>
          <a:prstGeom prst="rect">
            <a:avLst/>
          </a:prstGeom>
          <a:noFill/>
        </p:spPr>
        <p:txBody>
          <a:bodyPr wrap="none" rtlCol="0">
            <a:spAutoFit/>
          </a:bodyPr>
          <a:lstStyle/>
          <a:p>
            <a:r>
              <a:rPr lang="en-IN" sz="4400" b="1" kern="0" dirty="0">
                <a:effectLst/>
                <a:latin typeface="+mj-lt"/>
                <a:ea typeface="Calibri" panose="020F0502020204030204" pitchFamily="34" charset="0"/>
              </a:rPr>
              <a:t>Forgot Password Page</a:t>
            </a:r>
            <a:endParaRPr lang="en-IN" sz="4400" dirty="0">
              <a:latin typeface="+mj-lt"/>
            </a:endParaRPr>
          </a:p>
        </p:txBody>
      </p:sp>
      <p:pic>
        <p:nvPicPr>
          <p:cNvPr id="2" name="Picture 1" descr="Srinivas University | Top BSC, B.com, MBA, PGDM Colleges in Bangalore ...">
            <a:extLst>
              <a:ext uri="{FF2B5EF4-FFF2-40B4-BE49-F238E27FC236}">
                <a16:creationId xmlns:a16="http://schemas.microsoft.com/office/drawing/2014/main" id="{9636B8CF-F419-A10E-9E06-33C9B74553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FD07BF-615B-CAF7-FD08-6C0B6DCC1199}"/>
              </a:ext>
            </a:extLst>
          </p:cNvPr>
          <p:cNvSpPr txBox="1"/>
          <p:nvPr/>
        </p:nvSpPr>
        <p:spPr>
          <a:xfrm>
            <a:off x="1078211" y="580956"/>
            <a:ext cx="2015490" cy="1010341"/>
          </a:xfrm>
          <a:prstGeom prst="rect">
            <a:avLst/>
          </a:prstGeom>
          <a:noFill/>
        </p:spPr>
        <p:txBody>
          <a:bodyPr wrap="square">
            <a:spAutoFit/>
          </a:bodyPr>
          <a:lstStyle/>
          <a:p>
            <a:pPr algn="just">
              <a:lnSpc>
                <a:spcPct val="150000"/>
              </a:lnSpc>
              <a:spcAft>
                <a:spcPts val="1000"/>
              </a:spcAft>
            </a:pPr>
            <a:r>
              <a:rPr lang="en-IN" sz="4400" b="1" dirty="0">
                <a:effectLst/>
                <a:latin typeface="+mj-lt"/>
                <a:ea typeface="Calibri" panose="020F0502020204030204" pitchFamily="34" charset="0"/>
                <a:cs typeface="Mangal" panose="02040503050203030202" pitchFamily="18" charset="0"/>
              </a:rPr>
              <a:t>Email</a:t>
            </a:r>
            <a:endParaRPr lang="en-IN" sz="4400" dirty="0">
              <a:effectLst/>
              <a:latin typeface="+mj-lt"/>
              <a:ea typeface="Calibri" panose="020F050202020403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6980E93A-9E10-9207-3C15-80CC701FF1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958" y="1639369"/>
            <a:ext cx="9780042" cy="4571136"/>
          </a:xfrm>
          <a:prstGeom prst="rect">
            <a:avLst/>
          </a:prstGeom>
        </p:spPr>
      </p:pic>
      <p:sp>
        <p:nvSpPr>
          <p:cNvPr id="13" name="TextBox 12">
            <a:extLst>
              <a:ext uri="{FF2B5EF4-FFF2-40B4-BE49-F238E27FC236}">
                <a16:creationId xmlns:a16="http://schemas.microsoft.com/office/drawing/2014/main" id="{5E0652FB-F252-235C-435A-2E9A0C61FAA6}"/>
              </a:ext>
            </a:extLst>
          </p:cNvPr>
          <p:cNvSpPr txBox="1"/>
          <p:nvPr/>
        </p:nvSpPr>
        <p:spPr>
          <a:xfrm>
            <a:off x="11353800" y="23661"/>
            <a:ext cx="767119" cy="707886"/>
          </a:xfrm>
          <a:prstGeom prst="rect">
            <a:avLst/>
          </a:prstGeom>
          <a:noFill/>
        </p:spPr>
        <p:txBody>
          <a:bodyPr wrap="square" rtlCol="0">
            <a:spAutoFit/>
          </a:bodyPr>
          <a:lstStyle/>
          <a:p>
            <a:r>
              <a:rPr lang="en-IN" sz="4000" b="1" dirty="0"/>
              <a:t>41</a:t>
            </a:r>
          </a:p>
        </p:txBody>
      </p:sp>
    </p:spTree>
    <p:extLst>
      <p:ext uri="{BB962C8B-B14F-4D97-AF65-F5344CB8AC3E}">
        <p14:creationId xmlns:p14="http://schemas.microsoft.com/office/powerpoint/2010/main" val="3293288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136DE-3ED6-5824-B8C4-019B3AEFB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29703D-C36D-4BD3-0B49-B9F9BF2F45A3}"/>
              </a:ext>
            </a:extLst>
          </p:cNvPr>
          <p:cNvSpPr>
            <a:spLocks noGrp="1"/>
          </p:cNvSpPr>
          <p:nvPr>
            <p:ph type="title"/>
          </p:nvPr>
        </p:nvSpPr>
        <p:spPr>
          <a:xfrm>
            <a:off x="656861" y="731547"/>
            <a:ext cx="7213776" cy="1325563"/>
          </a:xfrm>
        </p:spPr>
        <p:txBody>
          <a:bodyPr>
            <a:normAutofit/>
          </a:bodyPr>
          <a:lstStyle/>
          <a:p>
            <a:r>
              <a:rPr lang="en-IN" sz="4400" b="1" dirty="0">
                <a:latin typeface="+mn-lt"/>
              </a:rPr>
              <a:t>Scope of the Project</a:t>
            </a:r>
            <a:endParaRPr lang="en-IN" sz="4400" dirty="0"/>
          </a:p>
        </p:txBody>
      </p:sp>
      <p:pic>
        <p:nvPicPr>
          <p:cNvPr id="5" name="Picture 4" descr="A close-up of text&#10;&#10;AI-generated content may be incorrect.">
            <a:extLst>
              <a:ext uri="{FF2B5EF4-FFF2-40B4-BE49-F238E27FC236}">
                <a16:creationId xmlns:a16="http://schemas.microsoft.com/office/drawing/2014/main" id="{BEA018F6-4DC5-CFAC-CDF5-3BD5AB4B6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27D9DD2A-E952-6E3C-5E93-22EA42CE3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DAB32388-911D-61EE-3142-4D35D053170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95BD9E2A-35A0-8D10-335A-A84A07667D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29FE2EF6-A3DA-6C34-2CB5-99C756BE1A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6" name="Rectangle 5">
            <a:extLst>
              <a:ext uri="{FF2B5EF4-FFF2-40B4-BE49-F238E27FC236}">
                <a16:creationId xmlns:a16="http://schemas.microsoft.com/office/drawing/2014/main" id="{18DB1BD5-5402-CCF9-B5B5-D1B91F01C305}"/>
              </a:ext>
            </a:extLst>
          </p:cNvPr>
          <p:cNvSpPr>
            <a:spLocks noChangeArrowheads="1"/>
          </p:cNvSpPr>
          <p:nvPr/>
        </p:nvSpPr>
        <p:spPr bwMode="auto">
          <a:xfrm>
            <a:off x="1566872" y="2253975"/>
            <a:ext cx="6560128"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Real-time telemetry monitoring</a:t>
            </a:r>
            <a:endParaRPr lang="en-US" altLang="en-US" sz="24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Secure user authentication</a:t>
            </a:r>
          </a:p>
          <a:p>
            <a:pPr marR="0" lvl="0" algn="l" defTabSz="914400" rtl="0" eaLnBrk="0" fontAlgn="base" latinLnBrk="0" hangingPunct="0">
              <a:lnSpc>
                <a:spcPct val="100000"/>
              </a:lnSpc>
              <a:spcBef>
                <a:spcPct val="0"/>
              </a:spcBef>
              <a:spcAft>
                <a:spcPct val="0"/>
              </a:spcAft>
              <a:buClrTx/>
              <a:buSzTx/>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Role-based access control</a:t>
            </a:r>
          </a:p>
          <a:p>
            <a:pPr marR="0" lvl="0" algn="l" defTabSz="914400" rtl="0" eaLnBrk="0" fontAlgn="base" latinLnBrk="0" hangingPunct="0">
              <a:lnSpc>
                <a:spcPct val="100000"/>
              </a:lnSpc>
              <a:spcBef>
                <a:spcPct val="0"/>
              </a:spcBef>
              <a:spcAft>
                <a:spcPct val="0"/>
              </a:spcAft>
              <a:buClrTx/>
              <a:buSzTx/>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Live data visualization</a:t>
            </a:r>
          </a:p>
          <a:p>
            <a:pPr marR="0" lvl="0" algn="l" defTabSz="914400" rtl="0" eaLnBrk="0" fontAlgn="base" latinLnBrk="0" hangingPunct="0">
              <a:lnSpc>
                <a:spcPct val="100000"/>
              </a:lnSpc>
              <a:spcBef>
                <a:spcPct val="0"/>
              </a:spcBef>
              <a:spcAft>
                <a:spcPct val="0"/>
              </a:spcAft>
              <a:buClrTx/>
              <a:buSzTx/>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Telemetry data filtering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User and session management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05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panose="020B0604020202020204" pitchFamily="34" charset="0"/>
              </a:rPr>
              <a:t>scalability and modularity</a:t>
            </a:r>
          </a:p>
        </p:txBody>
      </p:sp>
      <p:pic>
        <p:nvPicPr>
          <p:cNvPr id="12" name="Picture 2" descr="Srinivas University | Top BSC, B.com, MBA, PGDM Colleges in Bangalore ...">
            <a:extLst>
              <a:ext uri="{FF2B5EF4-FFF2-40B4-BE49-F238E27FC236}">
                <a16:creationId xmlns:a16="http://schemas.microsoft.com/office/drawing/2014/main" id="{845B229A-A7A5-911B-9DCC-A7F0525EFA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298752-4A04-5B8D-49F6-A15F7C7D8711}"/>
              </a:ext>
            </a:extLst>
          </p:cNvPr>
          <p:cNvSpPr txBox="1"/>
          <p:nvPr/>
        </p:nvSpPr>
        <p:spPr>
          <a:xfrm>
            <a:off x="11509896" y="-3068"/>
            <a:ext cx="548640" cy="707886"/>
          </a:xfrm>
          <a:prstGeom prst="rect">
            <a:avLst/>
          </a:prstGeom>
          <a:noFill/>
        </p:spPr>
        <p:txBody>
          <a:bodyPr wrap="square" rtlCol="0">
            <a:spAutoFit/>
          </a:bodyPr>
          <a:lstStyle/>
          <a:p>
            <a:r>
              <a:rPr lang="en-IN" sz="4000" b="1" dirty="0"/>
              <a:t>3</a:t>
            </a:r>
          </a:p>
        </p:txBody>
      </p:sp>
    </p:spTree>
    <p:extLst>
      <p:ext uri="{BB962C8B-B14F-4D97-AF65-F5344CB8AC3E}">
        <p14:creationId xmlns:p14="http://schemas.microsoft.com/office/powerpoint/2010/main" val="1501714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C973-BCA0-0D1F-40DE-8A796503F4FF}"/>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5D80BB40-D44E-D103-D797-8A4D6A439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25B27188-C3C5-FC04-FF94-A03236C61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908EAF45-1349-B6FE-349C-15B7697741F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657D8C9B-9BD5-6FF0-D906-4A936DFEC7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ACDA3D8D-E47E-4359-AAE4-76B7D9BE50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9F4E2952-EA4F-6577-FB53-C7C058A267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D56AFF-DBB4-F5E6-9D8B-31F4A46D2584}"/>
              </a:ext>
            </a:extLst>
          </p:cNvPr>
          <p:cNvSpPr txBox="1"/>
          <p:nvPr/>
        </p:nvSpPr>
        <p:spPr>
          <a:xfrm>
            <a:off x="1014676" y="427689"/>
            <a:ext cx="7029470" cy="1010341"/>
          </a:xfrm>
          <a:prstGeom prst="rect">
            <a:avLst/>
          </a:prstGeom>
          <a:noFill/>
        </p:spPr>
        <p:txBody>
          <a:bodyPr wrap="square">
            <a:spAutoFit/>
          </a:bodyPr>
          <a:lstStyle/>
          <a:p>
            <a:pPr algn="just">
              <a:lnSpc>
                <a:spcPct val="150000"/>
              </a:lnSpc>
              <a:spcAft>
                <a:spcPts val="1000"/>
              </a:spcAft>
            </a:pPr>
            <a:r>
              <a:rPr lang="en-IN" sz="4400" b="1" dirty="0">
                <a:effectLst/>
                <a:latin typeface="+mj-lt"/>
                <a:ea typeface="Calibri" panose="020F0502020204030204" pitchFamily="34" charset="0"/>
                <a:cs typeface="Mangal" panose="02040503050203030202" pitchFamily="18" charset="0"/>
              </a:rPr>
              <a:t>Otp &amp; New Password</a:t>
            </a:r>
            <a:endParaRPr lang="en-IN" sz="4400" dirty="0">
              <a:effectLst/>
              <a:latin typeface="+mj-lt"/>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D37FF6E7-B5DF-C7E6-F8A4-7DFEA2075C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957" y="1639369"/>
            <a:ext cx="9663516" cy="4514631"/>
          </a:xfrm>
          <a:prstGeom prst="rect">
            <a:avLst/>
          </a:prstGeom>
        </p:spPr>
      </p:pic>
      <p:sp>
        <p:nvSpPr>
          <p:cNvPr id="8" name="TextBox 7">
            <a:extLst>
              <a:ext uri="{FF2B5EF4-FFF2-40B4-BE49-F238E27FC236}">
                <a16:creationId xmlns:a16="http://schemas.microsoft.com/office/drawing/2014/main" id="{A6ACB8A9-2A9A-8D68-ABD2-4355D321F9AE}"/>
              </a:ext>
            </a:extLst>
          </p:cNvPr>
          <p:cNvSpPr txBox="1"/>
          <p:nvPr/>
        </p:nvSpPr>
        <p:spPr>
          <a:xfrm>
            <a:off x="11353800" y="23661"/>
            <a:ext cx="767119" cy="707886"/>
          </a:xfrm>
          <a:prstGeom prst="rect">
            <a:avLst/>
          </a:prstGeom>
          <a:noFill/>
        </p:spPr>
        <p:txBody>
          <a:bodyPr wrap="square" rtlCol="0">
            <a:spAutoFit/>
          </a:bodyPr>
          <a:lstStyle/>
          <a:p>
            <a:r>
              <a:rPr lang="en-IN" sz="4000" b="1" dirty="0"/>
              <a:t>42</a:t>
            </a:r>
          </a:p>
        </p:txBody>
      </p:sp>
    </p:spTree>
    <p:extLst>
      <p:ext uri="{BB962C8B-B14F-4D97-AF65-F5344CB8AC3E}">
        <p14:creationId xmlns:p14="http://schemas.microsoft.com/office/powerpoint/2010/main" val="1102366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CDF7-FFB5-0D97-4C8A-4D2B5AE33E66}"/>
            </a:ext>
          </a:extLst>
        </p:cNvPr>
        <p:cNvGrpSpPr/>
        <p:nvPr/>
      </p:nvGrpSpPr>
      <p:grpSpPr>
        <a:xfrm>
          <a:off x="0" y="0"/>
          <a:ext cx="0" cy="0"/>
          <a:chOff x="0" y="0"/>
          <a:chExt cx="0" cy="0"/>
        </a:xfrm>
      </p:grpSpPr>
      <p:pic>
        <p:nvPicPr>
          <p:cNvPr id="5" name="Picture 4" descr="A close-up of text&#10;&#10;AI-generated content may be incorrect.">
            <a:extLst>
              <a:ext uri="{FF2B5EF4-FFF2-40B4-BE49-F238E27FC236}">
                <a16:creationId xmlns:a16="http://schemas.microsoft.com/office/drawing/2014/main" id="{618CDE11-BF8F-B29C-EC80-78FC688DA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EC17E6FE-CD2A-C054-06D9-600AC58C4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A203F84A-C04C-25B0-F182-D31FA1D8DB6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B5C9FEA-576C-B6A8-3602-9CAF00EB01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F3A94E81-9ED9-9517-99D0-84B8FDF03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EF07CAD1-D405-1AED-2F11-1C1050E5B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35652C-6F3A-72F1-34C9-D825E433EC52}"/>
              </a:ext>
            </a:extLst>
          </p:cNvPr>
          <p:cNvSpPr txBox="1"/>
          <p:nvPr/>
        </p:nvSpPr>
        <p:spPr>
          <a:xfrm>
            <a:off x="1014676" y="690596"/>
            <a:ext cx="7029470" cy="769441"/>
          </a:xfrm>
          <a:prstGeom prst="rect">
            <a:avLst/>
          </a:prstGeom>
          <a:noFill/>
        </p:spPr>
        <p:txBody>
          <a:bodyPr wrap="square">
            <a:spAutoFit/>
          </a:bodyPr>
          <a:lstStyle/>
          <a:p>
            <a:r>
              <a:rPr lang="en-IN" sz="4400" b="1" kern="0" dirty="0">
                <a:effectLst/>
                <a:latin typeface="+mj-lt"/>
                <a:ea typeface="Calibri" panose="020F0502020204030204" pitchFamily="34" charset="0"/>
              </a:rPr>
              <a:t>Dashboard Page</a:t>
            </a:r>
            <a:endParaRPr lang="en-IN" sz="4400" dirty="0">
              <a:latin typeface="+mj-lt"/>
            </a:endParaRPr>
          </a:p>
        </p:txBody>
      </p:sp>
      <p:pic>
        <p:nvPicPr>
          <p:cNvPr id="8" name="Picture 7">
            <a:extLst>
              <a:ext uri="{FF2B5EF4-FFF2-40B4-BE49-F238E27FC236}">
                <a16:creationId xmlns:a16="http://schemas.microsoft.com/office/drawing/2014/main" id="{25DBA0EC-E64A-A9FD-A2C9-2BB2FA0014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984" y="1828800"/>
            <a:ext cx="5700016" cy="4292699"/>
          </a:xfrm>
          <a:prstGeom prst="rect">
            <a:avLst/>
          </a:prstGeom>
        </p:spPr>
      </p:pic>
      <p:pic>
        <p:nvPicPr>
          <p:cNvPr id="11" name="Picture 10">
            <a:extLst>
              <a:ext uri="{FF2B5EF4-FFF2-40B4-BE49-F238E27FC236}">
                <a16:creationId xmlns:a16="http://schemas.microsoft.com/office/drawing/2014/main" id="{BA534AAE-B27E-0C86-FE19-DBCA6FD46E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7301" y="1828800"/>
            <a:ext cx="5655135" cy="4292699"/>
          </a:xfrm>
          <a:prstGeom prst="rect">
            <a:avLst/>
          </a:prstGeom>
        </p:spPr>
      </p:pic>
      <p:sp>
        <p:nvSpPr>
          <p:cNvPr id="12" name="TextBox 11">
            <a:extLst>
              <a:ext uri="{FF2B5EF4-FFF2-40B4-BE49-F238E27FC236}">
                <a16:creationId xmlns:a16="http://schemas.microsoft.com/office/drawing/2014/main" id="{8E6918C3-4313-63D7-F78F-76FC7FF9D361}"/>
              </a:ext>
            </a:extLst>
          </p:cNvPr>
          <p:cNvSpPr txBox="1"/>
          <p:nvPr/>
        </p:nvSpPr>
        <p:spPr>
          <a:xfrm>
            <a:off x="11353800" y="23661"/>
            <a:ext cx="767119" cy="707886"/>
          </a:xfrm>
          <a:prstGeom prst="rect">
            <a:avLst/>
          </a:prstGeom>
          <a:noFill/>
        </p:spPr>
        <p:txBody>
          <a:bodyPr wrap="square" rtlCol="0">
            <a:spAutoFit/>
          </a:bodyPr>
          <a:lstStyle/>
          <a:p>
            <a:r>
              <a:rPr lang="en-IN" sz="4000" b="1" dirty="0"/>
              <a:t>43</a:t>
            </a:r>
          </a:p>
        </p:txBody>
      </p:sp>
    </p:spTree>
    <p:extLst>
      <p:ext uri="{BB962C8B-B14F-4D97-AF65-F5344CB8AC3E}">
        <p14:creationId xmlns:p14="http://schemas.microsoft.com/office/powerpoint/2010/main" val="3887455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C7A5F-DF1D-5AAC-1709-28816C3D3D7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A687526-18B5-4F88-B870-3727F5A11C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50" y="1795508"/>
            <a:ext cx="10473914" cy="4906889"/>
          </a:xfrm>
          <a:prstGeom prst="rect">
            <a:avLst/>
          </a:prstGeom>
        </p:spPr>
      </p:pic>
      <p:pic>
        <p:nvPicPr>
          <p:cNvPr id="5" name="Picture 4" descr="A close-up of text&#10;&#10;AI-generated content may be incorrect.">
            <a:extLst>
              <a:ext uri="{FF2B5EF4-FFF2-40B4-BE49-F238E27FC236}">
                <a16:creationId xmlns:a16="http://schemas.microsoft.com/office/drawing/2014/main" id="{A43290AD-2CC5-6AF4-9EE1-76E3A1EAF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B00E4399-D09A-A133-876B-4AC649290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A0F12FD8-4FB7-70F9-2539-CC0B4A669C3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B19E6533-3553-F283-FA76-FD41A5E25A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3" name="Picture 2" descr="A logo with a red number and text&#10;&#10;AI-generated content may be incorrect.">
            <a:extLst>
              <a:ext uri="{FF2B5EF4-FFF2-40B4-BE49-F238E27FC236}">
                <a16:creationId xmlns:a16="http://schemas.microsoft.com/office/drawing/2014/main" id="{4D680438-CD4B-973B-3A2D-A3A6A68E2E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1" descr="Srinivas University | Top BSC, B.com, MBA, PGDM Colleges in Bangalore ...">
            <a:extLst>
              <a:ext uri="{FF2B5EF4-FFF2-40B4-BE49-F238E27FC236}">
                <a16:creationId xmlns:a16="http://schemas.microsoft.com/office/drawing/2014/main" id="{7816CC54-EC6A-9479-62A5-C622D13F0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4ADB098-189E-EE4B-B290-FA875F6A8B31}"/>
              </a:ext>
            </a:extLst>
          </p:cNvPr>
          <p:cNvSpPr txBox="1"/>
          <p:nvPr/>
        </p:nvSpPr>
        <p:spPr>
          <a:xfrm>
            <a:off x="1014676" y="427689"/>
            <a:ext cx="4669844" cy="1010341"/>
          </a:xfrm>
          <a:prstGeom prst="rect">
            <a:avLst/>
          </a:prstGeom>
          <a:noFill/>
        </p:spPr>
        <p:txBody>
          <a:bodyPr wrap="square">
            <a:spAutoFit/>
          </a:bodyPr>
          <a:lstStyle/>
          <a:p>
            <a:pPr algn="just">
              <a:lnSpc>
                <a:spcPct val="150000"/>
              </a:lnSpc>
              <a:spcAft>
                <a:spcPts val="1000"/>
              </a:spcAft>
            </a:pPr>
            <a:r>
              <a:rPr lang="en-IN" sz="4400" b="1" dirty="0">
                <a:effectLst/>
                <a:latin typeface="+mj-lt"/>
                <a:ea typeface="Calibri" panose="020F0502020204030204" pitchFamily="34" charset="0"/>
                <a:cs typeface="Mangal" panose="02040503050203030202" pitchFamily="18" charset="0"/>
              </a:rPr>
              <a:t>Manage User Page</a:t>
            </a:r>
          </a:p>
        </p:txBody>
      </p:sp>
      <p:sp>
        <p:nvSpPr>
          <p:cNvPr id="11" name="TextBox 10">
            <a:extLst>
              <a:ext uri="{FF2B5EF4-FFF2-40B4-BE49-F238E27FC236}">
                <a16:creationId xmlns:a16="http://schemas.microsoft.com/office/drawing/2014/main" id="{B800CA30-8CD8-C895-8F9E-1FCCB4995F69}"/>
              </a:ext>
            </a:extLst>
          </p:cNvPr>
          <p:cNvSpPr txBox="1"/>
          <p:nvPr/>
        </p:nvSpPr>
        <p:spPr>
          <a:xfrm>
            <a:off x="11353800" y="23661"/>
            <a:ext cx="767119" cy="707886"/>
          </a:xfrm>
          <a:prstGeom prst="rect">
            <a:avLst/>
          </a:prstGeom>
          <a:noFill/>
        </p:spPr>
        <p:txBody>
          <a:bodyPr wrap="square" rtlCol="0">
            <a:spAutoFit/>
          </a:bodyPr>
          <a:lstStyle/>
          <a:p>
            <a:r>
              <a:rPr lang="en-IN" sz="4000" b="1" dirty="0"/>
              <a:t>44</a:t>
            </a:r>
          </a:p>
        </p:txBody>
      </p:sp>
    </p:spTree>
    <p:extLst>
      <p:ext uri="{BB962C8B-B14F-4D97-AF65-F5344CB8AC3E}">
        <p14:creationId xmlns:p14="http://schemas.microsoft.com/office/powerpoint/2010/main" val="3889725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30177-4609-95C7-69F8-F5AE81A66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638FF-CCFA-DE6B-8C96-C6D6EF6A6DC4}"/>
              </a:ext>
            </a:extLst>
          </p:cNvPr>
          <p:cNvSpPr>
            <a:spLocks noGrp="1"/>
          </p:cNvSpPr>
          <p:nvPr>
            <p:ph type="title"/>
          </p:nvPr>
        </p:nvSpPr>
        <p:spPr>
          <a:xfrm>
            <a:off x="838200" y="497365"/>
            <a:ext cx="4008736" cy="1325563"/>
          </a:xfrm>
        </p:spPr>
        <p:txBody>
          <a:bodyPr/>
          <a:lstStyle/>
          <a:p>
            <a:r>
              <a:rPr lang="en-IN" b="1" dirty="0">
                <a:cs typeface="Times New Roman" panose="02020603050405020304" pitchFamily="18" charset="0"/>
              </a:rPr>
              <a:t>10. Conclusion</a:t>
            </a:r>
          </a:p>
        </p:txBody>
      </p:sp>
      <p:sp>
        <p:nvSpPr>
          <p:cNvPr id="3" name="Content Placeholder 2">
            <a:extLst>
              <a:ext uri="{FF2B5EF4-FFF2-40B4-BE49-F238E27FC236}">
                <a16:creationId xmlns:a16="http://schemas.microsoft.com/office/drawing/2014/main" id="{5DE83E63-2F97-C3E4-64AF-0D3762F037F4}"/>
              </a:ext>
            </a:extLst>
          </p:cNvPr>
          <p:cNvSpPr>
            <a:spLocks noGrp="1"/>
          </p:cNvSpPr>
          <p:nvPr>
            <p:ph idx="1"/>
          </p:nvPr>
        </p:nvSpPr>
        <p:spPr>
          <a:xfrm>
            <a:off x="407784" y="2045353"/>
            <a:ext cx="11493228" cy="4180099"/>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	The “GROUND Control Station for CanSats” works by receiving real-time telemetry data from a CanSat via a simulated or actual data feed. This data—such as temperature, pressure, altitude, latitude, longitude, and timestamps—is streamed to the frontend using Socket.IO. The React-based user interface displays this data in live charts and tables, allowing users to filter by date and time, sort values, and download telemetry as CSV. User authentication is managed through JWT tokens, with optional two-factor authentication using Google Authenticator. All telemetry and user data is stored securely in a PostgreSQL database, managed via a Node.js and Express backend.</a:t>
            </a:r>
            <a:endParaRPr lang="en-IN" sz="2200" dirty="0">
              <a:latin typeface="Times New Roman" panose="02020603050405020304" pitchFamily="18" charset="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CDC9669C-C9D2-A79F-5002-1481CCADF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F8F1688D-E1BB-DBDA-0332-EEC3DFBF6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EB78010F-CDFF-E891-2583-3927E1B87FA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A56F4E5F-B75B-99D1-DD20-EF01D1000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F8081C77-2D80-E815-A248-07D7D17F9E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5" descr="Srinivas University | Top BSC, B.com, MBA, PGDM Colleges in Bangalore ...">
            <a:extLst>
              <a:ext uri="{FF2B5EF4-FFF2-40B4-BE49-F238E27FC236}">
                <a16:creationId xmlns:a16="http://schemas.microsoft.com/office/drawing/2014/main" id="{F6254A09-8225-25D4-B4D4-1EF7430E7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9A659D-0993-F245-563D-1998BB070E9C}"/>
              </a:ext>
            </a:extLst>
          </p:cNvPr>
          <p:cNvSpPr txBox="1"/>
          <p:nvPr/>
        </p:nvSpPr>
        <p:spPr>
          <a:xfrm>
            <a:off x="11353800" y="23661"/>
            <a:ext cx="767119" cy="707886"/>
          </a:xfrm>
          <a:prstGeom prst="rect">
            <a:avLst/>
          </a:prstGeom>
          <a:noFill/>
        </p:spPr>
        <p:txBody>
          <a:bodyPr wrap="square" rtlCol="0">
            <a:spAutoFit/>
          </a:bodyPr>
          <a:lstStyle/>
          <a:p>
            <a:r>
              <a:rPr lang="en-IN" sz="4000" b="1" dirty="0"/>
              <a:t>45</a:t>
            </a:r>
          </a:p>
        </p:txBody>
      </p:sp>
    </p:spTree>
    <p:extLst>
      <p:ext uri="{BB962C8B-B14F-4D97-AF65-F5344CB8AC3E}">
        <p14:creationId xmlns:p14="http://schemas.microsoft.com/office/powerpoint/2010/main" val="3664019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5ED7C-61CA-BAE6-2D64-099364ADD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90822-C354-4240-6127-1F93DBE11314}"/>
              </a:ext>
            </a:extLst>
          </p:cNvPr>
          <p:cNvSpPr>
            <a:spLocks noGrp="1"/>
          </p:cNvSpPr>
          <p:nvPr>
            <p:ph type="title"/>
          </p:nvPr>
        </p:nvSpPr>
        <p:spPr>
          <a:xfrm>
            <a:off x="838200" y="529304"/>
            <a:ext cx="7345680" cy="1325563"/>
          </a:xfrm>
        </p:spPr>
        <p:txBody>
          <a:bodyPr/>
          <a:lstStyle/>
          <a:p>
            <a:r>
              <a:rPr lang="en-IN" b="1" dirty="0">
                <a:cs typeface="Times New Roman" panose="02020603050405020304" pitchFamily="18" charset="0"/>
              </a:rPr>
              <a:t>11. Future Enhancements</a:t>
            </a:r>
          </a:p>
        </p:txBody>
      </p:sp>
      <p:sp>
        <p:nvSpPr>
          <p:cNvPr id="3" name="Content Placeholder 2">
            <a:extLst>
              <a:ext uri="{FF2B5EF4-FFF2-40B4-BE49-F238E27FC236}">
                <a16:creationId xmlns:a16="http://schemas.microsoft.com/office/drawing/2014/main" id="{7AD21D5C-263E-F607-EE16-E3691B7C77DB}"/>
              </a:ext>
            </a:extLst>
          </p:cNvPr>
          <p:cNvSpPr>
            <a:spLocks noGrp="1"/>
          </p:cNvSpPr>
          <p:nvPr>
            <p:ph idx="1"/>
          </p:nvPr>
        </p:nvSpPr>
        <p:spPr>
          <a:xfrm>
            <a:off x="690092" y="1989368"/>
            <a:ext cx="10811815" cy="3656618"/>
          </a:xfrm>
        </p:spPr>
        <p:txBody>
          <a:bodyPr>
            <a:noAutofit/>
          </a:bodyPr>
          <a:lstStyle/>
          <a:p>
            <a:pPr marL="0" indent="0" algn="just">
              <a:lnSpc>
                <a:spcPct val="150000"/>
              </a:lnSpc>
              <a:buNone/>
            </a:pPr>
            <a:r>
              <a:rPr lang="en-US" sz="2200" dirty="0">
                <a:latin typeface="Times New Roman" panose="02020603050405020304" pitchFamily="18" charset="0"/>
                <a:cs typeface="Times New Roman" panose="02020603050405020304" pitchFamily="18" charset="0"/>
              </a:rPr>
              <a:t>	A potential future enhancement could be the integration of voice-command support using Web Speech API, allowing operators to interact with the Ground Control Station through spoken commands. This hands-free control can enhance accessibility, speed up operations during critical missions, and provide a modern, user-friendly interface for managing CanSat telemetry and system functions.</a:t>
            </a:r>
            <a:endParaRPr lang="en-IN" sz="2200" dirty="0">
              <a:latin typeface="Times New Roman" panose="02020603050405020304" pitchFamily="18" charset="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22021107-6959-8403-5596-A4AE31537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4100C263-4E4F-0891-57DF-B8DA7A796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4AE7C211-255C-5070-8913-71B2946A2F9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EB291761-242C-2C1E-D8A4-90FF1D7ED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81559D7D-51BD-133F-D721-BADFACC751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5" descr="Srinivas University | Top BSC, B.com, MBA, PGDM Colleges in Bangalore ...">
            <a:extLst>
              <a:ext uri="{FF2B5EF4-FFF2-40B4-BE49-F238E27FC236}">
                <a16:creationId xmlns:a16="http://schemas.microsoft.com/office/drawing/2014/main" id="{862468F3-4CA5-EC52-906F-C46313AD3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271009-CF48-D0D6-C9C1-F219B8A9400C}"/>
              </a:ext>
            </a:extLst>
          </p:cNvPr>
          <p:cNvSpPr txBox="1"/>
          <p:nvPr/>
        </p:nvSpPr>
        <p:spPr>
          <a:xfrm>
            <a:off x="11353800" y="23661"/>
            <a:ext cx="767119" cy="707886"/>
          </a:xfrm>
          <a:prstGeom prst="rect">
            <a:avLst/>
          </a:prstGeom>
          <a:noFill/>
        </p:spPr>
        <p:txBody>
          <a:bodyPr wrap="square" rtlCol="0">
            <a:spAutoFit/>
          </a:bodyPr>
          <a:lstStyle/>
          <a:p>
            <a:r>
              <a:rPr lang="en-IN" sz="4000" b="1" dirty="0"/>
              <a:t>46</a:t>
            </a:r>
          </a:p>
        </p:txBody>
      </p:sp>
    </p:spTree>
    <p:extLst>
      <p:ext uri="{BB962C8B-B14F-4D97-AF65-F5344CB8AC3E}">
        <p14:creationId xmlns:p14="http://schemas.microsoft.com/office/powerpoint/2010/main" val="369706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5ED7C-61CA-BAE6-2D64-099364ADD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90822-C354-4240-6127-1F93DBE11314}"/>
              </a:ext>
            </a:extLst>
          </p:cNvPr>
          <p:cNvSpPr>
            <a:spLocks noGrp="1"/>
          </p:cNvSpPr>
          <p:nvPr>
            <p:ph type="title"/>
          </p:nvPr>
        </p:nvSpPr>
        <p:spPr>
          <a:xfrm>
            <a:off x="838200" y="698136"/>
            <a:ext cx="7032437" cy="769966"/>
          </a:xfrm>
        </p:spPr>
        <p:txBody>
          <a:bodyPr/>
          <a:lstStyle/>
          <a:p>
            <a:r>
              <a:rPr lang="en-IN" b="1" dirty="0"/>
              <a:t>Appendix A: Bibliography</a:t>
            </a:r>
          </a:p>
        </p:txBody>
      </p:sp>
      <p:sp>
        <p:nvSpPr>
          <p:cNvPr id="3" name="Content Placeholder 2">
            <a:extLst>
              <a:ext uri="{FF2B5EF4-FFF2-40B4-BE49-F238E27FC236}">
                <a16:creationId xmlns:a16="http://schemas.microsoft.com/office/drawing/2014/main" id="{7AD21D5C-263E-F607-EE16-E3691B7C77DB}"/>
              </a:ext>
            </a:extLst>
          </p:cNvPr>
          <p:cNvSpPr>
            <a:spLocks noGrp="1"/>
          </p:cNvSpPr>
          <p:nvPr>
            <p:ph idx="1"/>
          </p:nvPr>
        </p:nvSpPr>
        <p:spPr>
          <a:xfrm>
            <a:off x="160985" y="1522269"/>
            <a:ext cx="11396054" cy="5180127"/>
          </a:xfrm>
        </p:spPr>
        <p:txBody>
          <a:bodyPr>
            <a:noAutofit/>
          </a:bodyPr>
          <a:lstStyle/>
          <a:p>
            <a:pPr marL="342900" lvl="0" indent="-342900" algn="just">
              <a:lnSpc>
                <a:spcPct val="150000"/>
              </a:lnSpc>
              <a:buFont typeface="+mj-lt"/>
              <a:buAutoNum type="arabicPeriod"/>
            </a:pPr>
            <a:r>
              <a:rPr lang="en-IN" sz="1800" dirty="0">
                <a:effectLst/>
                <a:latin typeface="Times New Roman" panose="02020603050405020304" pitchFamily="18" charset="0"/>
                <a:ea typeface="Times New Roman" panose="02020603050405020304" pitchFamily="18" charset="0"/>
              </a:rPr>
              <a:t>A. Sharma, R. Gupta, and N. Kumar, “Development of a Low-Cost Ground Control Station for CanSat Telemetry Using Python,” </a:t>
            </a:r>
            <a:r>
              <a:rPr lang="en-IN" sz="1800" i="1" dirty="0">
                <a:effectLst/>
                <a:latin typeface="Times New Roman" panose="02020603050405020304" pitchFamily="18" charset="0"/>
                <a:ea typeface="Times New Roman" panose="02020603050405020304" pitchFamily="18" charset="0"/>
              </a:rPr>
              <a:t>International Journal of Electronics and Communication Engineering</a:t>
            </a:r>
            <a:r>
              <a:rPr lang="en-IN" sz="1800" dirty="0">
                <a:effectLst/>
                <a:latin typeface="Times New Roman" panose="02020603050405020304" pitchFamily="18" charset="0"/>
                <a:ea typeface="Times New Roman" panose="02020603050405020304" pitchFamily="18" charset="0"/>
              </a:rPr>
              <a:t>, vol. 14, no. 3, pp. 120–125, 2021.</a:t>
            </a: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rPr>
              <a:t>X. Zhou and H. Li, “A Software-Defined Radio Framework for Satellite Telemetry Systems,” </a:t>
            </a:r>
            <a:r>
              <a:rPr lang="en-US" sz="1800" i="1" dirty="0">
                <a:effectLst/>
                <a:latin typeface="Times New Roman" panose="02020603050405020304" pitchFamily="18" charset="0"/>
                <a:ea typeface="Times New Roman" panose="02020603050405020304" pitchFamily="18" charset="0"/>
              </a:rPr>
              <a:t>IEEE Transactions on Aerospace and Electronic Systems</a:t>
            </a:r>
            <a:r>
              <a:rPr lang="en-US" sz="1800" dirty="0">
                <a:effectLst/>
                <a:latin typeface="Times New Roman" panose="02020603050405020304" pitchFamily="18" charset="0"/>
                <a:ea typeface="Times New Roman" panose="02020603050405020304" pitchFamily="18" charset="0"/>
              </a:rPr>
              <a:t>, vol. 58, no. 2, pp. 78–85, 2022.</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rPr>
              <a:t>M. Kaya and S. Öztürk, “Design and Implementation of Real-Time Data Visualization in CanSat Ground Stations,” </a:t>
            </a:r>
            <a:r>
              <a:rPr lang="en-US" sz="1800" i="1" dirty="0">
                <a:effectLst/>
                <a:latin typeface="Times New Roman" panose="02020603050405020304" pitchFamily="18" charset="0"/>
                <a:ea typeface="Times New Roman" panose="02020603050405020304" pitchFamily="18" charset="0"/>
              </a:rPr>
              <a:t>Proc. of the National Space Research Symposium</a:t>
            </a:r>
            <a:r>
              <a:rPr lang="en-US" sz="1800" dirty="0">
                <a:effectLst/>
                <a:latin typeface="Times New Roman" panose="02020603050405020304" pitchFamily="18" charset="0"/>
                <a:ea typeface="Times New Roman" panose="02020603050405020304" pitchFamily="18" charset="0"/>
              </a:rPr>
              <a:t>, 2020, pp. 98–104</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rPr>
              <a:t>IEEE Aerospace Conference, “Next-Gen Ground Control with Node.js and React.js for CubeSat Telemetry,” </a:t>
            </a:r>
            <a:r>
              <a:rPr lang="en-US" sz="1800" i="1" dirty="0">
                <a:effectLst/>
                <a:latin typeface="Times New Roman" panose="02020603050405020304" pitchFamily="18" charset="0"/>
                <a:ea typeface="Times New Roman" panose="02020603050405020304" pitchFamily="18" charset="0"/>
              </a:rPr>
              <a:t>IEEE Aerospace Conf. Proc.</a:t>
            </a:r>
            <a:r>
              <a:rPr lang="en-US" sz="1800" dirty="0">
                <a:effectLst/>
                <a:latin typeface="Times New Roman" panose="02020603050405020304" pitchFamily="18" charset="0"/>
                <a:ea typeface="Times New Roman" panose="02020603050405020304" pitchFamily="18" charset="0"/>
              </a:rPr>
              <a:t>, 2023.</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rPr>
              <a:t>P. </a:t>
            </a:r>
            <a:r>
              <a:rPr lang="en-US" sz="1800" dirty="0" err="1">
                <a:effectLst/>
                <a:latin typeface="Times New Roman" panose="02020603050405020304" pitchFamily="18" charset="0"/>
                <a:ea typeface="Times New Roman" panose="02020603050405020304" pitchFamily="18" charset="0"/>
              </a:rPr>
              <a:t>Lee,J</a:t>
            </a:r>
            <a:r>
              <a:rPr lang="en-US" sz="1800" dirty="0">
                <a:effectLst/>
                <a:latin typeface="Times New Roman" panose="02020603050405020304" pitchFamily="18" charset="0"/>
                <a:ea typeface="Times New Roman" panose="02020603050405020304" pitchFamily="18" charset="0"/>
              </a:rPr>
              <a:t>. Zhang, and R. Thomas, “Adopting WebSocket and RESTful APIs for Lightweight IoT-Based Telemetry,” </a:t>
            </a:r>
            <a:r>
              <a:rPr lang="en-US" sz="1800" i="1" dirty="0">
                <a:effectLst/>
                <a:latin typeface="Times New Roman" panose="02020603050405020304" pitchFamily="18" charset="0"/>
                <a:ea typeface="Times New Roman" panose="02020603050405020304" pitchFamily="18" charset="0"/>
              </a:rPr>
              <a:t>Journal of Embedded Systems and Applications</a:t>
            </a:r>
            <a:r>
              <a:rPr lang="en-US" sz="1800" dirty="0">
                <a:effectLst/>
                <a:latin typeface="Times New Roman" panose="02020603050405020304" pitchFamily="18" charset="0"/>
                <a:ea typeface="Times New Roman" panose="02020603050405020304" pitchFamily="18" charset="0"/>
              </a:rPr>
              <a:t>, vol. 19, no. 1, pp. 33–40, 2023</a:t>
            </a:r>
            <a:endParaRPr lang="en-IN" sz="1800" dirty="0">
              <a:latin typeface="Times New Roman" panose="02020603050405020304" pitchFamily="18" charset="0"/>
              <a:cs typeface="Times New Roman" panose="02020603050405020304" pitchFamily="18" charset="0"/>
            </a:endParaRPr>
          </a:p>
        </p:txBody>
      </p:sp>
      <p:pic>
        <p:nvPicPr>
          <p:cNvPr id="5" name="Picture 4" descr="A close-up of text&#10;&#10;AI-generated content may be incorrect.">
            <a:extLst>
              <a:ext uri="{FF2B5EF4-FFF2-40B4-BE49-F238E27FC236}">
                <a16:creationId xmlns:a16="http://schemas.microsoft.com/office/drawing/2014/main" id="{22021107-6959-8403-5596-A4AE31537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4100C263-4E4F-0891-57DF-B8DA7A796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4AE7C211-255C-5070-8913-71B2946A2F94}"/>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EB291761-242C-2C1E-D8A4-90FF1D7ED4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B1809E94-D259-14AD-E6EF-0634EC266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6" name="Picture 5" descr="Srinivas University | Top BSC, B.com, MBA, PGDM Colleges in Bangalore ...">
            <a:extLst>
              <a:ext uri="{FF2B5EF4-FFF2-40B4-BE49-F238E27FC236}">
                <a16:creationId xmlns:a16="http://schemas.microsoft.com/office/drawing/2014/main" id="{9D3B504B-043B-0A61-4AF1-D1D129BF0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1BCE63-9F99-AAA0-E069-D85EACCA3D95}"/>
              </a:ext>
            </a:extLst>
          </p:cNvPr>
          <p:cNvSpPr txBox="1"/>
          <p:nvPr/>
        </p:nvSpPr>
        <p:spPr>
          <a:xfrm>
            <a:off x="11353800" y="23661"/>
            <a:ext cx="767119" cy="707886"/>
          </a:xfrm>
          <a:prstGeom prst="rect">
            <a:avLst/>
          </a:prstGeom>
          <a:noFill/>
        </p:spPr>
        <p:txBody>
          <a:bodyPr wrap="square" rtlCol="0">
            <a:spAutoFit/>
          </a:bodyPr>
          <a:lstStyle/>
          <a:p>
            <a:r>
              <a:rPr lang="en-IN" sz="4000" b="1" dirty="0"/>
              <a:t>47</a:t>
            </a:r>
          </a:p>
        </p:txBody>
      </p:sp>
    </p:spTree>
    <p:extLst>
      <p:ext uri="{BB962C8B-B14F-4D97-AF65-F5344CB8AC3E}">
        <p14:creationId xmlns:p14="http://schemas.microsoft.com/office/powerpoint/2010/main" val="472195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03A3F-9F42-0D07-ADA5-E993D2F75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C4458-BCBB-4803-C738-E35F4B8F64C5}"/>
              </a:ext>
            </a:extLst>
          </p:cNvPr>
          <p:cNvSpPr>
            <a:spLocks noGrp="1"/>
          </p:cNvSpPr>
          <p:nvPr>
            <p:ph type="title"/>
          </p:nvPr>
        </p:nvSpPr>
        <p:spPr>
          <a:xfrm>
            <a:off x="1471727" y="1098104"/>
            <a:ext cx="2447594" cy="1325563"/>
          </a:xfrm>
        </p:spPr>
        <p:txBody>
          <a:bodyPr/>
          <a:lstStyle/>
          <a:p>
            <a:r>
              <a:rPr lang="en-US" dirty="0">
                <a:latin typeface="Arial Narrow" panose="020B0606020202030204" pitchFamily="34" charset="0"/>
              </a:rPr>
              <a:t>Thank you</a:t>
            </a:r>
            <a:endParaRPr lang="en-IN" dirty="0">
              <a:latin typeface="Arial Narrow" panose="020B0606020202030204" pitchFamily="34" charset="0"/>
            </a:endParaRPr>
          </a:p>
        </p:txBody>
      </p:sp>
      <p:pic>
        <p:nvPicPr>
          <p:cNvPr id="5" name="Picture 4" descr="A close-up of text&#10;&#10;AI-generated content may be incorrect.">
            <a:extLst>
              <a:ext uri="{FF2B5EF4-FFF2-40B4-BE49-F238E27FC236}">
                <a16:creationId xmlns:a16="http://schemas.microsoft.com/office/drawing/2014/main" id="{F9994EDF-3C55-D483-8DFE-06E511E3E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666" y="5104764"/>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179C36AC-2FCF-065F-DD03-23CFD8F13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84" y="5104765"/>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24C379C4-4C57-66FA-E5E3-15508D8A61D3}"/>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C15D79C3-8941-EFFC-2FD8-1951B0E42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4956" y="2709228"/>
            <a:ext cx="2692651" cy="1105707"/>
          </a:xfrm>
          <a:prstGeom prst="rect">
            <a:avLst/>
          </a:prstGeom>
        </p:spPr>
      </p:pic>
      <p:sp>
        <p:nvSpPr>
          <p:cNvPr id="8" name="Title 1">
            <a:extLst>
              <a:ext uri="{FF2B5EF4-FFF2-40B4-BE49-F238E27FC236}">
                <a16:creationId xmlns:a16="http://schemas.microsoft.com/office/drawing/2014/main" id="{1EBC06C6-C3A9-A3BF-E374-7A72EE3525F4}"/>
              </a:ext>
            </a:extLst>
          </p:cNvPr>
          <p:cNvSpPr txBox="1">
            <a:spLocks/>
          </p:cNvSpPr>
          <p:nvPr/>
        </p:nvSpPr>
        <p:spPr>
          <a:xfrm>
            <a:off x="1374956" y="3463669"/>
            <a:ext cx="27538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rial Narrow" panose="020B0606020202030204" pitchFamily="34" charset="0"/>
              </a:rPr>
              <a:t>ITCA-SUSAT-Team</a:t>
            </a:r>
            <a:endParaRPr lang="en-IN" sz="2800" b="1" dirty="0">
              <a:latin typeface="Arial Narrow" panose="020B0606020202030204" pitchFamily="34" charset="0"/>
            </a:endParaRPr>
          </a:p>
        </p:txBody>
      </p:sp>
      <p:pic>
        <p:nvPicPr>
          <p:cNvPr id="3" name="Picture 2" descr="A logo with a red number and text&#10;&#10;AI-generated content may be incorrect.">
            <a:extLst>
              <a:ext uri="{FF2B5EF4-FFF2-40B4-BE49-F238E27FC236}">
                <a16:creationId xmlns:a16="http://schemas.microsoft.com/office/drawing/2014/main" id="{734851D4-C0BD-93B5-3994-0F837037C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Tree>
    <p:extLst>
      <p:ext uri="{BB962C8B-B14F-4D97-AF65-F5344CB8AC3E}">
        <p14:creationId xmlns:p14="http://schemas.microsoft.com/office/powerpoint/2010/main" val="1494783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92FF4-19D9-1464-4FBC-D222DFCAB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3E1955-8A16-ED32-5CC7-4054BB3DF27B}"/>
              </a:ext>
            </a:extLst>
          </p:cNvPr>
          <p:cNvSpPr>
            <a:spLocks noGrp="1"/>
          </p:cNvSpPr>
          <p:nvPr>
            <p:ph type="title"/>
          </p:nvPr>
        </p:nvSpPr>
        <p:spPr>
          <a:xfrm>
            <a:off x="656861" y="731547"/>
            <a:ext cx="7213776" cy="1325563"/>
          </a:xfrm>
        </p:spPr>
        <p:txBody>
          <a:bodyPr>
            <a:normAutofit/>
          </a:bodyPr>
          <a:lstStyle/>
          <a:p>
            <a:r>
              <a:rPr lang="en-IN" b="1" i="0" u="none" strike="noStrike" baseline="0" dirty="0">
                <a:solidFill>
                  <a:srgbClr val="000000"/>
                </a:solidFill>
              </a:rPr>
              <a:t>Literature  Review</a:t>
            </a:r>
            <a:endParaRPr lang="en-IN" sz="8800" dirty="0"/>
          </a:p>
        </p:txBody>
      </p:sp>
      <p:pic>
        <p:nvPicPr>
          <p:cNvPr id="5" name="Picture 4" descr="A close-up of text&#10;&#10;AI-generated content may be incorrect.">
            <a:extLst>
              <a:ext uri="{FF2B5EF4-FFF2-40B4-BE49-F238E27FC236}">
                <a16:creationId xmlns:a16="http://schemas.microsoft.com/office/drawing/2014/main" id="{F8B82BFD-F66D-3735-89D5-B3A9059BE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D07F5AA4-73A9-9D0C-1182-F84F2DE87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0E202F2F-C61C-7BC4-06CC-792D00A02C2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4D52DAB4-3095-138D-B4C6-254A39B6B5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BC0C64E9-1298-FEA0-B6DA-59941BE6D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6" name="Rectangle 5">
            <a:extLst>
              <a:ext uri="{FF2B5EF4-FFF2-40B4-BE49-F238E27FC236}">
                <a16:creationId xmlns:a16="http://schemas.microsoft.com/office/drawing/2014/main" id="{7D94DC50-99AC-39C6-86D3-F084EB0EB4F2}"/>
              </a:ext>
            </a:extLst>
          </p:cNvPr>
          <p:cNvSpPr>
            <a:spLocks noChangeArrowheads="1"/>
          </p:cNvSpPr>
          <p:nvPr/>
        </p:nvSpPr>
        <p:spPr bwMode="auto">
          <a:xfrm>
            <a:off x="1220043" y="1809411"/>
            <a:ext cx="9979816" cy="446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2400" b="1" dirty="0"/>
              <a:t>Paper 1</a:t>
            </a:r>
            <a:br>
              <a:rPr lang="en-US" sz="2400" dirty="0"/>
            </a:br>
            <a:r>
              <a:rPr lang="en-US" sz="2400" b="1" dirty="0"/>
              <a:t>Title</a:t>
            </a:r>
            <a:r>
              <a:rPr lang="en-US" sz="2400" dirty="0"/>
              <a:t>: </a:t>
            </a:r>
            <a:r>
              <a:rPr lang="en-US" sz="2400" i="1" dirty="0"/>
              <a:t>“Design and Implementation of a Low-Cost Real-Time Ground Control System for Educational CanSat Missions”</a:t>
            </a:r>
            <a:br>
              <a:rPr lang="en-US" sz="2400" dirty="0"/>
            </a:br>
            <a:r>
              <a:rPr lang="en-US" sz="2400" b="1" dirty="0"/>
              <a:t>Authors</a:t>
            </a:r>
            <a:r>
              <a:rPr lang="en-US" sz="2400" dirty="0"/>
              <a:t>: A. Sharma et al.</a:t>
            </a:r>
            <a:br>
              <a:rPr lang="en-US" sz="2400" dirty="0"/>
            </a:br>
            <a:r>
              <a:rPr lang="en-US" sz="2400" b="1" dirty="0"/>
              <a:t>Published In</a:t>
            </a:r>
            <a:r>
              <a:rPr lang="en-US" sz="2400" dirty="0"/>
              <a:t>: </a:t>
            </a:r>
            <a:r>
              <a:rPr lang="en-US" sz="2400" i="1" dirty="0"/>
              <a:t>International Journal of Aerospace Engineering, 2021</a:t>
            </a:r>
            <a:br>
              <a:rPr lang="en-US" sz="2400" dirty="0"/>
            </a:br>
            <a:r>
              <a:rPr lang="en-US" sz="2400" b="1" dirty="0"/>
              <a:t>Insight</a:t>
            </a:r>
            <a:r>
              <a:rPr lang="en-US" sz="2400" dirty="0"/>
              <a:t>: This paper introduces a cost-effective GCS using GPS and RF modules, with real-time plotting and data logging built using Python and Tkinter, suitable for academic CanSat applications.</a:t>
            </a:r>
            <a:endParaRPr kumimoji="0" lang="en-US" altLang="en-US" sz="2400" i="0" u="none" strike="noStrike" cap="none" normalizeH="0" baseline="0" dirty="0">
              <a:ln>
                <a:noFill/>
              </a:ln>
              <a:solidFill>
                <a:schemeClr val="tx1"/>
              </a:solidFill>
              <a:effectLst/>
              <a:latin typeface="Arial" panose="020B0604020202020204" pitchFamily="34" charset="0"/>
            </a:endParaRPr>
          </a:p>
        </p:txBody>
      </p:sp>
      <p:pic>
        <p:nvPicPr>
          <p:cNvPr id="12" name="Picture 2" descr="Srinivas University | Top BSC, B.com, MBA, PGDM Colleges in Bangalore ...">
            <a:extLst>
              <a:ext uri="{FF2B5EF4-FFF2-40B4-BE49-F238E27FC236}">
                <a16:creationId xmlns:a16="http://schemas.microsoft.com/office/drawing/2014/main" id="{EB232D25-450D-539B-41D8-7529E0704A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28FAB8-9EB2-E4CF-E2E3-2EA134A1035F}"/>
              </a:ext>
            </a:extLst>
          </p:cNvPr>
          <p:cNvSpPr txBox="1"/>
          <p:nvPr/>
        </p:nvSpPr>
        <p:spPr>
          <a:xfrm>
            <a:off x="11509896" y="-3068"/>
            <a:ext cx="548640" cy="707886"/>
          </a:xfrm>
          <a:prstGeom prst="rect">
            <a:avLst/>
          </a:prstGeom>
          <a:noFill/>
        </p:spPr>
        <p:txBody>
          <a:bodyPr wrap="square" rtlCol="0">
            <a:spAutoFit/>
          </a:bodyPr>
          <a:lstStyle/>
          <a:p>
            <a:r>
              <a:rPr lang="en-IN" sz="4000" b="1" dirty="0"/>
              <a:t>4</a:t>
            </a:r>
          </a:p>
        </p:txBody>
      </p:sp>
    </p:spTree>
    <p:extLst>
      <p:ext uri="{BB962C8B-B14F-4D97-AF65-F5344CB8AC3E}">
        <p14:creationId xmlns:p14="http://schemas.microsoft.com/office/powerpoint/2010/main" val="1974618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114F-B10D-0F81-C033-946E9B88B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561D4-1FF4-198B-FC15-6C4E66ED534F}"/>
              </a:ext>
            </a:extLst>
          </p:cNvPr>
          <p:cNvSpPr>
            <a:spLocks noGrp="1"/>
          </p:cNvSpPr>
          <p:nvPr>
            <p:ph type="title"/>
          </p:nvPr>
        </p:nvSpPr>
        <p:spPr>
          <a:xfrm>
            <a:off x="656861" y="731547"/>
            <a:ext cx="7213776" cy="1325563"/>
          </a:xfrm>
        </p:spPr>
        <p:txBody>
          <a:bodyPr>
            <a:normAutofit/>
          </a:bodyPr>
          <a:lstStyle/>
          <a:p>
            <a:r>
              <a:rPr lang="en-IN" b="1" i="0" u="none" strike="noStrike" baseline="0" dirty="0">
                <a:solidFill>
                  <a:srgbClr val="000000"/>
                </a:solidFill>
              </a:rPr>
              <a:t>Literature  Review</a:t>
            </a:r>
            <a:endParaRPr lang="en-IN" sz="8800" dirty="0"/>
          </a:p>
        </p:txBody>
      </p:sp>
      <p:pic>
        <p:nvPicPr>
          <p:cNvPr id="5" name="Picture 4" descr="A close-up of text&#10;&#10;AI-generated content may be incorrect.">
            <a:extLst>
              <a:ext uri="{FF2B5EF4-FFF2-40B4-BE49-F238E27FC236}">
                <a16:creationId xmlns:a16="http://schemas.microsoft.com/office/drawing/2014/main" id="{EDDCD440-3B7E-215F-D38D-AE29F5D73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7699F19D-AFB5-86F5-4C3B-F1E7E56D1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9AEC49FE-2858-284E-4A8E-C156A05D977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ECFF1D0D-07FE-7CE5-8D61-95655C06C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FDD7363D-75B6-2901-38F2-DE55EAADB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sp>
        <p:nvSpPr>
          <p:cNvPr id="6" name="Rectangle 5">
            <a:extLst>
              <a:ext uri="{FF2B5EF4-FFF2-40B4-BE49-F238E27FC236}">
                <a16:creationId xmlns:a16="http://schemas.microsoft.com/office/drawing/2014/main" id="{352351E4-48C2-9DD8-A17D-1DC7EF147DBE}"/>
              </a:ext>
            </a:extLst>
          </p:cNvPr>
          <p:cNvSpPr>
            <a:spLocks noChangeArrowheads="1"/>
          </p:cNvSpPr>
          <p:nvPr/>
        </p:nvSpPr>
        <p:spPr bwMode="auto">
          <a:xfrm>
            <a:off x="1078211" y="1903195"/>
            <a:ext cx="10529998" cy="391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IN" sz="2400" b="1" dirty="0"/>
              <a:t>Paper 2</a:t>
            </a:r>
            <a:br>
              <a:rPr lang="en-IN" sz="2400" dirty="0"/>
            </a:br>
            <a:r>
              <a:rPr lang="en-IN" sz="2400" b="1" dirty="0"/>
              <a:t>Title</a:t>
            </a:r>
            <a:r>
              <a:rPr lang="en-IN" sz="2400" dirty="0"/>
              <a:t>: </a:t>
            </a:r>
            <a:r>
              <a:rPr lang="en-IN" sz="2400" i="1" dirty="0"/>
              <a:t>“SDR-Based Robust Telemetry Framework for Miniaturized Satellites”</a:t>
            </a:r>
            <a:br>
              <a:rPr lang="en-IN" sz="2400" dirty="0"/>
            </a:br>
            <a:r>
              <a:rPr lang="en-IN" sz="2400" b="1" dirty="0"/>
              <a:t>Authors</a:t>
            </a:r>
            <a:r>
              <a:rPr lang="en-IN" sz="2400" dirty="0"/>
              <a:t>: X. Zhou et al.</a:t>
            </a:r>
            <a:br>
              <a:rPr lang="en-IN" sz="2400" dirty="0"/>
            </a:br>
            <a:r>
              <a:rPr lang="en-IN" sz="2400" b="1" dirty="0"/>
              <a:t>Published In</a:t>
            </a:r>
            <a:r>
              <a:rPr lang="en-IN" sz="2400" dirty="0"/>
              <a:t>: </a:t>
            </a:r>
            <a:r>
              <a:rPr lang="en-IN" sz="2400" i="1" dirty="0"/>
              <a:t>IEEE Transactions on Aerospace and Electronic Systems, 2022</a:t>
            </a:r>
            <a:br>
              <a:rPr lang="en-IN" sz="2400" dirty="0"/>
            </a:br>
            <a:r>
              <a:rPr lang="en-IN" sz="2400" b="1" dirty="0"/>
              <a:t>Insight</a:t>
            </a:r>
            <a:r>
              <a:rPr lang="en-IN" sz="2400" dirty="0"/>
              <a:t>: Proposes a telemetry system based on Software Defined Radio (SDR), achieving better signal-to-noise ratio and adaptability to environmental noise—ideal for improving CubeSat and CanSat data links.</a:t>
            </a:r>
            <a:endParaRPr kumimoji="0" lang="en-US" altLang="en-US" sz="2400" i="0" u="none" strike="noStrike" cap="none" normalizeH="0" baseline="0" dirty="0">
              <a:ln>
                <a:noFill/>
              </a:ln>
              <a:solidFill>
                <a:schemeClr val="tx1"/>
              </a:solidFill>
              <a:effectLst/>
              <a:latin typeface="Arial" panose="020B0604020202020204" pitchFamily="34" charset="0"/>
            </a:endParaRPr>
          </a:p>
        </p:txBody>
      </p:sp>
      <p:pic>
        <p:nvPicPr>
          <p:cNvPr id="12" name="Picture 2" descr="Srinivas University | Top BSC, B.com, MBA, PGDM Colleges in Bangalore ...">
            <a:extLst>
              <a:ext uri="{FF2B5EF4-FFF2-40B4-BE49-F238E27FC236}">
                <a16:creationId xmlns:a16="http://schemas.microsoft.com/office/drawing/2014/main" id="{751D142F-5ACF-7CE1-4BF2-7AD8E785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C090E2-50DC-D3ED-016F-96C59E060220}"/>
              </a:ext>
            </a:extLst>
          </p:cNvPr>
          <p:cNvSpPr txBox="1"/>
          <p:nvPr/>
        </p:nvSpPr>
        <p:spPr>
          <a:xfrm>
            <a:off x="11509896" y="-3068"/>
            <a:ext cx="548640" cy="707886"/>
          </a:xfrm>
          <a:prstGeom prst="rect">
            <a:avLst/>
          </a:prstGeom>
          <a:noFill/>
        </p:spPr>
        <p:txBody>
          <a:bodyPr wrap="square" rtlCol="0">
            <a:spAutoFit/>
          </a:bodyPr>
          <a:lstStyle/>
          <a:p>
            <a:r>
              <a:rPr lang="en-IN" sz="4000" b="1" dirty="0"/>
              <a:t>5</a:t>
            </a:r>
          </a:p>
        </p:txBody>
      </p:sp>
    </p:spTree>
    <p:extLst>
      <p:ext uri="{BB962C8B-B14F-4D97-AF65-F5344CB8AC3E}">
        <p14:creationId xmlns:p14="http://schemas.microsoft.com/office/powerpoint/2010/main" val="216613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385A3-32AF-98CD-1905-4ACFFB722DC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B6AD6B3-D57E-41E8-AFFC-36E8CE0EDAA9}"/>
              </a:ext>
            </a:extLst>
          </p:cNvPr>
          <p:cNvSpPr>
            <a:spLocks noGrp="1"/>
          </p:cNvSpPr>
          <p:nvPr>
            <p:ph type="ctrTitle"/>
          </p:nvPr>
        </p:nvSpPr>
        <p:spPr>
          <a:xfrm>
            <a:off x="754868" y="778071"/>
            <a:ext cx="4355869" cy="818717"/>
          </a:xfrm>
        </p:spPr>
        <p:txBody>
          <a:bodyPr>
            <a:normAutofit/>
          </a:bodyPr>
          <a:lstStyle/>
          <a:p>
            <a:r>
              <a:rPr lang="en-IN" sz="4400" b="1" dirty="0"/>
              <a:t>Existing System</a:t>
            </a:r>
            <a:endParaRPr lang="en-IN" sz="4400" dirty="0"/>
          </a:p>
        </p:txBody>
      </p:sp>
      <p:pic>
        <p:nvPicPr>
          <p:cNvPr id="5" name="Picture 4" descr="A close-up of text&#10;&#10;AI-generated content may be incorrect.">
            <a:extLst>
              <a:ext uri="{FF2B5EF4-FFF2-40B4-BE49-F238E27FC236}">
                <a16:creationId xmlns:a16="http://schemas.microsoft.com/office/drawing/2014/main" id="{541B4C6A-8E63-E544-19A9-B070B7BA2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5A72D4BA-1319-899E-27CA-88FF8AE7B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2AAA2626-236B-DE89-C76D-081AC3951122}"/>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83207F43-75B3-305D-78E5-E6749B5AD4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11" name="Picture 10" descr="A logo with a red number and text&#10;&#10;AI-generated content may be incorrect.">
            <a:extLst>
              <a:ext uri="{FF2B5EF4-FFF2-40B4-BE49-F238E27FC236}">
                <a16:creationId xmlns:a16="http://schemas.microsoft.com/office/drawing/2014/main" id="{E3579E72-F641-FE90-71C0-ECB9DF8D13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2" name="Picture 2" descr="Srinivas University | Top BSC, B.com, MBA, PGDM Colleges in Bangalore ...">
            <a:extLst>
              <a:ext uri="{FF2B5EF4-FFF2-40B4-BE49-F238E27FC236}">
                <a16:creationId xmlns:a16="http://schemas.microsoft.com/office/drawing/2014/main" id="{61170056-3834-CE85-70E9-5EAEC2A1D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AB9843-D600-CFF2-CAE9-B233A8ABCA1E}"/>
              </a:ext>
            </a:extLst>
          </p:cNvPr>
          <p:cNvSpPr>
            <a:spLocks noChangeArrowheads="1"/>
          </p:cNvSpPr>
          <p:nvPr/>
        </p:nvSpPr>
        <p:spPr bwMode="auto">
          <a:xfrm>
            <a:off x="1336503" y="2034278"/>
            <a:ext cx="658619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2400" kern="0" dirty="0">
                <a:effectLst/>
                <a:latin typeface="Times New Roman" panose="02020603050405020304" pitchFamily="18" charset="0"/>
                <a:ea typeface="Calibri" panose="020F0502020204030204" pitchFamily="34" charset="0"/>
              </a:rPr>
              <a:t>Limited Real-Time Interactivity</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2400" kern="0" dirty="0">
                <a:effectLst/>
                <a:latin typeface="Times New Roman" panose="02020603050405020304" pitchFamily="18" charset="0"/>
                <a:ea typeface="Calibri" panose="020F0502020204030204" pitchFamily="34" charset="0"/>
              </a:rPr>
              <a:t>No User Authentication or Role Management</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2400" kern="0" dirty="0">
                <a:effectLst/>
                <a:latin typeface="Times New Roman" panose="02020603050405020304" pitchFamily="18" charset="0"/>
                <a:ea typeface="Calibri" panose="020F0502020204030204" pitchFamily="34" charset="0"/>
              </a:rPr>
              <a:t>No Historical Data Visualization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sz="2400" kern="0" dirty="0">
              <a:effectLst/>
              <a:latin typeface="Times New Roman" panose="02020603050405020304" pitchFamily="18" charset="0"/>
              <a:ea typeface="Calibri" panose="020F0502020204030204" pitchFamily="34" charset="0"/>
            </a:endParaRPr>
          </a:p>
          <a:p>
            <a:pPr marL="342900" indent="-342900" eaLnBrk="0" fontAlgn="base" hangingPunct="0">
              <a:spcBef>
                <a:spcPct val="0"/>
              </a:spcBef>
              <a:spcAft>
                <a:spcPct val="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Mangal" panose="02040503050203030202" pitchFamily="18" charset="0"/>
              </a:rPr>
              <a:t>Poor Modularity and Extensibility</a:t>
            </a:r>
          </a:p>
          <a:p>
            <a:pPr marL="342900" indent="-342900" eaLnBrk="0" fontAlgn="base" hangingPunct="0">
              <a:spcBef>
                <a:spcPct val="0"/>
              </a:spcBef>
              <a:spcAft>
                <a:spcPct val="0"/>
              </a:spcAft>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marL="342900" indent="-342900" eaLnBrk="0" fontAlgn="base" hangingPunct="0">
              <a:spcBef>
                <a:spcPct val="0"/>
              </a:spcBef>
              <a:spcAft>
                <a:spcPct val="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Mangal" panose="02040503050203030202" pitchFamily="18" charset="0"/>
              </a:rPr>
              <a:t>Absence of Alerting, Filtering, and Analytics</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IN" sz="2400" kern="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1470077E-67F4-6D30-BD23-83B49D5A582C}"/>
              </a:ext>
            </a:extLst>
          </p:cNvPr>
          <p:cNvSpPr txBox="1"/>
          <p:nvPr/>
        </p:nvSpPr>
        <p:spPr>
          <a:xfrm>
            <a:off x="11509896" y="-3068"/>
            <a:ext cx="548640" cy="707886"/>
          </a:xfrm>
          <a:prstGeom prst="rect">
            <a:avLst/>
          </a:prstGeom>
          <a:noFill/>
        </p:spPr>
        <p:txBody>
          <a:bodyPr wrap="square" rtlCol="0">
            <a:spAutoFit/>
          </a:bodyPr>
          <a:lstStyle/>
          <a:p>
            <a:r>
              <a:rPr lang="en-IN" sz="4000" b="1" dirty="0"/>
              <a:t>6</a:t>
            </a:r>
          </a:p>
        </p:txBody>
      </p:sp>
    </p:spTree>
    <p:extLst>
      <p:ext uri="{BB962C8B-B14F-4D97-AF65-F5344CB8AC3E}">
        <p14:creationId xmlns:p14="http://schemas.microsoft.com/office/powerpoint/2010/main" val="207885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EC453-3C5E-ED98-5D17-CE87B67277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7FBAD-0D6F-8673-8744-0E43715DAA5A}"/>
              </a:ext>
            </a:extLst>
          </p:cNvPr>
          <p:cNvSpPr>
            <a:spLocks noGrp="1"/>
          </p:cNvSpPr>
          <p:nvPr>
            <p:ph type="title"/>
          </p:nvPr>
        </p:nvSpPr>
        <p:spPr>
          <a:xfrm>
            <a:off x="656861" y="580983"/>
            <a:ext cx="7213776" cy="1325563"/>
          </a:xfrm>
        </p:spPr>
        <p:txBody>
          <a:bodyPr>
            <a:normAutofit/>
          </a:bodyPr>
          <a:lstStyle/>
          <a:p>
            <a:r>
              <a:rPr lang="en-IN" sz="4400" b="1" dirty="0"/>
              <a:t>Proposed System</a:t>
            </a:r>
            <a:endParaRPr lang="en-IN" sz="8800" dirty="0"/>
          </a:p>
        </p:txBody>
      </p:sp>
      <p:pic>
        <p:nvPicPr>
          <p:cNvPr id="5" name="Picture 4" descr="A close-up of text&#10;&#10;AI-generated content may be incorrect.">
            <a:extLst>
              <a:ext uri="{FF2B5EF4-FFF2-40B4-BE49-F238E27FC236}">
                <a16:creationId xmlns:a16="http://schemas.microsoft.com/office/drawing/2014/main" id="{D765F003-F083-E4CF-AFF0-0E6CE7A79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555" y="6312758"/>
            <a:ext cx="1035569" cy="360231"/>
          </a:xfrm>
          <a:prstGeom prst="rect">
            <a:avLst/>
          </a:prstGeom>
        </p:spPr>
      </p:pic>
      <p:pic>
        <p:nvPicPr>
          <p:cNvPr id="7" name="Picture 6" descr="A black background with blue letters&#10;&#10;AI-generated content may be incorrect.">
            <a:extLst>
              <a:ext uri="{FF2B5EF4-FFF2-40B4-BE49-F238E27FC236}">
                <a16:creationId xmlns:a16="http://schemas.microsoft.com/office/drawing/2014/main" id="{690ECC02-14B4-A440-D312-2F2F5800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73" y="6312759"/>
            <a:ext cx="1767566" cy="360231"/>
          </a:xfrm>
          <a:prstGeom prst="rect">
            <a:avLst/>
          </a:prstGeom>
        </p:spPr>
      </p:pic>
      <p:pic>
        <p:nvPicPr>
          <p:cNvPr id="9" name="Picture 8" descr="A black rectangle with white lines&#10;&#10;AI-generated content may be incorrect.">
            <a:extLst>
              <a:ext uri="{FF2B5EF4-FFF2-40B4-BE49-F238E27FC236}">
                <a16:creationId xmlns:a16="http://schemas.microsoft.com/office/drawing/2014/main" id="{0F1A055A-25B0-B9C5-042B-E98E19B1AB2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rot="1849720">
            <a:off x="8353832" y="-508000"/>
            <a:ext cx="6860768" cy="6858000"/>
          </a:xfrm>
          <a:prstGeom prst="rect">
            <a:avLst/>
          </a:prstGeom>
        </p:spPr>
      </p:pic>
      <p:pic>
        <p:nvPicPr>
          <p:cNvPr id="10" name="Picture 9" descr="A blue sign with white text&#10;&#10;Description automatically generated">
            <a:extLst>
              <a:ext uri="{FF2B5EF4-FFF2-40B4-BE49-F238E27FC236}">
                <a16:creationId xmlns:a16="http://schemas.microsoft.com/office/drawing/2014/main" id="{CA874289-D6AB-0B09-44AE-AFD1EB843C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637" y="6277152"/>
            <a:ext cx="1035569" cy="425245"/>
          </a:xfrm>
          <a:prstGeom prst="rect">
            <a:avLst/>
          </a:prstGeom>
        </p:spPr>
      </p:pic>
      <p:pic>
        <p:nvPicPr>
          <p:cNvPr id="4" name="Picture 3" descr="A logo with a red number and text&#10;&#10;AI-generated content may be incorrect.">
            <a:extLst>
              <a:ext uri="{FF2B5EF4-FFF2-40B4-BE49-F238E27FC236}">
                <a16:creationId xmlns:a16="http://schemas.microsoft.com/office/drawing/2014/main" id="{7A8BA363-11F9-F749-DE92-B040488EDD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9888" y="580956"/>
            <a:ext cx="2234328" cy="1015832"/>
          </a:xfrm>
          <a:prstGeom prst="rect">
            <a:avLst/>
          </a:prstGeom>
        </p:spPr>
      </p:pic>
      <p:pic>
        <p:nvPicPr>
          <p:cNvPr id="12" name="Picture 2" descr="Srinivas University | Top BSC, B.com, MBA, PGDM Colleges in Bangalore ...">
            <a:extLst>
              <a:ext uri="{FF2B5EF4-FFF2-40B4-BE49-F238E27FC236}">
                <a16:creationId xmlns:a16="http://schemas.microsoft.com/office/drawing/2014/main" id="{F9C69EC9-CB0A-D52C-4CE6-F241BA9AB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12" y="-3068"/>
            <a:ext cx="2199447" cy="73461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148A306A-8DA1-F4DC-527B-349CBA20FCF6}"/>
              </a:ext>
            </a:extLst>
          </p:cNvPr>
          <p:cNvSpPr>
            <a:spLocks noChangeArrowheads="1"/>
          </p:cNvSpPr>
          <p:nvPr/>
        </p:nvSpPr>
        <p:spPr bwMode="auto">
          <a:xfrm>
            <a:off x="1239794" y="1875164"/>
            <a:ext cx="881633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Real-time dashboard using Socket.io.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Secure login with JWT + TOTP.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Role-based user management (Admin, Viewer).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Map and charts integration for telemetry insights.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sz="2400" dirty="0"/>
              <a:t>Live data visualization with graphical charts and dashboards.</a:t>
            </a:r>
          </a:p>
          <a:p>
            <a:pPr marL="285750" indent="-285750" eaLnBrk="0" fontAlgn="base" hangingPunct="0">
              <a:spcBef>
                <a:spcPct val="0"/>
              </a:spcBef>
              <a:spcAft>
                <a:spcPct val="0"/>
              </a:spcAft>
              <a:buFont typeface="Arial" panose="020B0604020202020204" pitchFamily="34" charset="0"/>
              <a:buChar char="•"/>
            </a:pPr>
            <a:endParaRPr lang="en-US" sz="2400" dirty="0"/>
          </a:p>
          <a:p>
            <a:pPr marL="285750" indent="-285750" eaLnBrk="0" fontAlgn="base" hangingPunct="0">
              <a:spcBef>
                <a:spcPct val="0"/>
              </a:spcBef>
              <a:spcAft>
                <a:spcPct val="0"/>
              </a:spcAft>
              <a:buFont typeface="Arial" panose="020B0604020202020204" pitchFamily="34" charset="0"/>
              <a:buChar char="•"/>
            </a:pPr>
            <a:r>
              <a:rPr lang="en-US" sz="2400" dirty="0"/>
              <a:t>Automated data logging and analysis for mission efficiency.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A1D80E6D-58F7-301F-414F-64DC2C5D1CE3}"/>
              </a:ext>
            </a:extLst>
          </p:cNvPr>
          <p:cNvSpPr txBox="1"/>
          <p:nvPr/>
        </p:nvSpPr>
        <p:spPr>
          <a:xfrm>
            <a:off x="11509896" y="-3068"/>
            <a:ext cx="548640" cy="707886"/>
          </a:xfrm>
          <a:prstGeom prst="rect">
            <a:avLst/>
          </a:prstGeom>
          <a:noFill/>
        </p:spPr>
        <p:txBody>
          <a:bodyPr wrap="square" rtlCol="0">
            <a:spAutoFit/>
          </a:bodyPr>
          <a:lstStyle/>
          <a:p>
            <a:r>
              <a:rPr lang="en-IN" sz="4000" b="1" dirty="0"/>
              <a:t>7</a:t>
            </a:r>
          </a:p>
        </p:txBody>
      </p:sp>
    </p:spTree>
    <p:extLst>
      <p:ext uri="{BB962C8B-B14F-4D97-AF65-F5344CB8AC3E}">
        <p14:creationId xmlns:p14="http://schemas.microsoft.com/office/powerpoint/2010/main" val="3430328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5551</TotalTime>
  <Words>2133</Words>
  <Application>Microsoft Office PowerPoint</Application>
  <PresentationFormat>Widescreen</PresentationFormat>
  <Paragraphs>417</Paragraphs>
  <Slides>56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SimSun</vt:lpstr>
      <vt:lpstr>Aptos</vt:lpstr>
      <vt:lpstr>Aptos Display</vt:lpstr>
      <vt:lpstr>Arial</vt:lpstr>
      <vt:lpstr>Arial Narrow</vt:lpstr>
      <vt:lpstr>Arial Rounded MT Bold</vt:lpstr>
      <vt:lpstr>Calibri</vt:lpstr>
      <vt:lpstr>Symbol</vt:lpstr>
      <vt:lpstr>Times New Roman</vt:lpstr>
      <vt:lpstr>Office Theme</vt:lpstr>
      <vt:lpstr>PowerPoint Presentation</vt:lpstr>
      <vt:lpstr>PowerPoint Presentation</vt:lpstr>
      <vt:lpstr>PowerPoint Presentation</vt:lpstr>
      <vt:lpstr>1.2 Objectives</vt:lpstr>
      <vt:lpstr>Scope of the Project</vt:lpstr>
      <vt:lpstr>Literature  Review</vt:lpstr>
      <vt:lpstr>Literature  Review</vt:lpstr>
      <vt:lpstr>Existing System</vt:lpstr>
      <vt:lpstr>Proposed System</vt:lpstr>
      <vt:lpstr>Problem definition: Challenge</vt:lpstr>
      <vt:lpstr>HARDWARE AND SOFTWARE REQUIREMENTS</vt:lpstr>
      <vt:lpstr>Hardware Requirements:</vt:lpstr>
      <vt:lpstr>Software Requirements:</vt:lpstr>
      <vt:lpstr>Software Requirements:</vt:lpstr>
      <vt:lpstr>SOFTWARE REQUIREMENTS SPECIFICATION</vt:lpstr>
      <vt:lpstr>Users</vt:lpstr>
      <vt:lpstr>Functional Requirements</vt:lpstr>
      <vt:lpstr>Non-Functional Requirements</vt:lpstr>
      <vt:lpstr>   SYSTEM DESIGN</vt:lpstr>
      <vt:lpstr>Context diagram (DFD Level-0)</vt:lpstr>
      <vt:lpstr>Context diagram (DFD Level-0)</vt:lpstr>
      <vt:lpstr>Data Flow Diagram (DFD) Level 1</vt:lpstr>
      <vt:lpstr>Data Flow Diagram (DFD) Level 2 User Authentication &amp; Role Management </vt:lpstr>
      <vt:lpstr>Data Flow Diagram (DFD) Level 2 CanSat Telemetry Acquisition </vt:lpstr>
      <vt:lpstr>Data Flow Diagram (DFD) Level 2 Data Filtering &amp; Analysis </vt:lpstr>
      <vt:lpstr>Entity Relationship (ER) Diagram</vt:lpstr>
      <vt:lpstr>Relationship Schema</vt:lpstr>
      <vt:lpstr>Database Table</vt:lpstr>
      <vt:lpstr>PowerPoint Presentation</vt:lpstr>
      <vt:lpstr>PowerPoint Presentation</vt:lpstr>
      <vt:lpstr>PowerPoint Presentation</vt:lpstr>
      <vt:lpstr>PowerPoint Presentation</vt:lpstr>
      <vt:lpstr>DETAILED DESIGN</vt:lpstr>
      <vt:lpstr>Register Flow</vt:lpstr>
      <vt:lpstr>Login Flow</vt:lpstr>
      <vt:lpstr>CanSat Data Acquisition</vt:lpstr>
      <vt:lpstr>Data Processing &amp; Storage </vt:lpstr>
      <vt:lpstr>Data Filtering &amp; Analysis  </vt:lpstr>
      <vt:lpstr>Admin Flow</vt:lpstr>
      <vt:lpstr>SOFTWARE TESTING</vt:lpstr>
      <vt:lpstr>PowerPoint Presentation</vt:lpstr>
      <vt:lpstr>PowerPoint Presentation</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Conclusion</vt:lpstr>
      <vt:lpstr>11. Future Enhancements</vt:lpstr>
      <vt:lpstr>Appendix A: 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Earth Map for Satellite    Position Tracking</dc:title>
  <dc:creator>Sainath Vamshi</dc:creator>
  <cp:lastModifiedBy>Kishore M</cp:lastModifiedBy>
  <cp:revision>48</cp:revision>
  <dcterms:created xsi:type="dcterms:W3CDTF">2025-02-04T13:57:20Z</dcterms:created>
  <dcterms:modified xsi:type="dcterms:W3CDTF">2025-05-28T06:38:07Z</dcterms:modified>
</cp:coreProperties>
</file>